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93" r:id="rId8"/>
    <p:sldId id="298" r:id="rId9"/>
    <p:sldId id="297" r:id="rId10"/>
    <p:sldId id="296" r:id="rId11"/>
    <p:sldId id="295" r:id="rId12"/>
    <p:sldId id="294" r:id="rId13"/>
    <p:sldId id="264" r:id="rId14"/>
    <p:sldId id="265" r:id="rId15"/>
    <p:sldId id="266" r:id="rId16"/>
    <p:sldId id="267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9" r:id="rId3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1"/>
    <p:restoredTop sz="94654"/>
  </p:normalViewPr>
  <p:slideViewPr>
    <p:cSldViewPr snapToGrid="0" snapToObjects="1">
      <p:cViewPr varScale="1">
        <p:scale>
          <a:sx n="175" d="100"/>
          <a:sy n="175" d="100"/>
        </p:scale>
        <p:origin x="160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51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4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1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5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4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61177C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idx="1"/>
          </p:nvPr>
        </p:nvSpPr>
        <p:spPr>
          <a:xfrm>
            <a:off x="1250156" y="1205507"/>
            <a:ext cx="6623596" cy="3737076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256853" y="133945"/>
            <a:ext cx="6623597" cy="1004591"/>
          </a:xfrm>
          <a:prstGeom prst="rect">
            <a:avLst/>
          </a:prstGeom>
          <a:solidFill>
            <a:srgbClr val="61177C"/>
          </a:solidFill>
        </p:spPr>
        <p:txBody>
          <a:bodyPr lIns="26789" tIns="26789" rIns="26789" bIns="26789" anchor="ctr">
            <a:noAutofit/>
          </a:bodyPr>
          <a:lstStyle>
            <a:lvl1pPr algn="ctr" defTabSz="308074">
              <a:defRPr sz="4000" b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Title Text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1812726" y="669726"/>
            <a:ext cx="5518548" cy="3804048"/>
          </a:xfrm>
          <a:prstGeom prst="rect">
            <a:avLst/>
          </a:prstGeom>
        </p:spPr>
        <p:txBody>
          <a:bodyPr lIns="26789" tIns="26789" rIns="26789" bIns="26789" anchor="ctr">
            <a:noAutofit/>
          </a:bodyPr>
          <a:lstStyle>
            <a:lvl1pPr marL="617027" indent="-299527" defTabSz="308074">
              <a:spcBef>
                <a:spcPts val="400"/>
              </a:spcBef>
              <a:buSzPct val="100000"/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1pPr>
            <a:lvl2pPr marL="10615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2pPr>
            <a:lvl3pPr marL="1506027" indent="-299527" defTabSz="308074">
              <a:spcBef>
                <a:spcPts val="400"/>
              </a:spcBef>
              <a:defRPr sz="2200">
                <a:latin typeface="Futura"/>
                <a:ea typeface="Futura"/>
                <a:cs typeface="Futura"/>
                <a:sym typeface="Futura"/>
              </a:defRPr>
            </a:lvl3pPr>
            <a:lvl4pPr marL="19505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4pPr>
            <a:lvl5pPr marL="2395027" indent="-299527" defTabSz="308074">
              <a:spcBef>
                <a:spcPts val="400"/>
              </a:spcBef>
              <a:buChar char="•"/>
              <a:defRPr sz="22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8362" y="4883249"/>
            <a:ext cx="180579" cy="193279"/>
          </a:xfrm>
          <a:prstGeom prst="rect">
            <a:avLst/>
          </a:prstGeom>
        </p:spPr>
        <p:txBody>
          <a:bodyPr lIns="26789" tIns="26789" rIns="26789" bIns="26789" anchor="b"/>
          <a:lstStyle>
            <a:lvl1pPr algn="ctr" defTabSz="308074">
              <a:defRPr sz="9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30021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0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mail.com@smola.org" TargetMode="External"/><Relationship Id="rId7" Type="http://schemas.openxmlformats.org/officeDocument/2006/relationships/hyperlink" Target="mailto:althoff@eecs.berkeley.edu" TargetMode="External"/><Relationship Id="rId2" Type="http://schemas.openxmlformats.org/officeDocument/2006/relationships/hyperlink" Target="mailto:alex.smola@gmail.com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CAFJJHDGPBW+SdZg0MdAABiAKydDk9tpeMoDijYGjoGO-WC7osg@mail.gmail.com" TargetMode="External"/><Relationship Id="rId5" Type="http://schemas.openxmlformats.org/officeDocument/2006/relationships/hyperlink" Target="mailto:althoff.tim@googlemail.com" TargetMode="External"/><Relationship Id="rId4" Type="http://schemas.openxmlformats.org/officeDocument/2006/relationships/hyperlink" Target="mailto:alex@smola.or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/>
              <a:t>2</a:t>
            </a:r>
            <a:r>
              <a:t>. </a:t>
            </a:r>
            <a:r>
              <a:rPr lang="ja-JP" altLang="en-US"/>
              <a:t>概率与统计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83593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01068-8711-854A-B974-204976C5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92" y="1110357"/>
            <a:ext cx="762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00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01068-8711-854A-B974-204976C5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92" y="1110357"/>
            <a:ext cx="7620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11FA5-AA52-0B4D-A8C5-F6A40768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726" y="1104007"/>
            <a:ext cx="939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866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01068-8711-854A-B974-204976C5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92" y="1110357"/>
            <a:ext cx="7620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11FA5-AA52-0B4D-A8C5-F6A407681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726" y="1104007"/>
            <a:ext cx="939800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65C06-D4E2-2745-BF57-7A38D5704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719" y="1110357"/>
            <a:ext cx="16256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96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happen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发生了什么</a:t>
            </a:r>
            <a:r>
              <a:rPr lang="zh-CN" altLang="en-US" dirty="0"/>
              <a:t>？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certainty and Conditioning">
            <a:extLst>
              <a:ext uri="{FF2B5EF4-FFF2-40B4-BE49-F238E27FC236}">
                <a16:creationId xmlns:a16="http://schemas.microsoft.com/office/drawing/2014/main" id="{8C7928C6-C0B4-1B49-A32C-5E4EB527A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不确定性和条件作用</a:t>
            </a:r>
            <a:endParaRPr dirty="0"/>
          </a:p>
        </p:txBody>
      </p:sp>
      <p:sp>
        <p:nvSpPr>
          <p:cNvPr id="9" name="Uncertainty…">
            <a:extLst>
              <a:ext uri="{FF2B5EF4-FFF2-40B4-BE49-F238E27FC236}">
                <a16:creationId xmlns:a16="http://schemas.microsoft.com/office/drawing/2014/main" id="{CF6C905C-881B-2B45-8B60-A1BA88D53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不确定性</a:t>
            </a:r>
            <a:endParaRPr dirty="0"/>
          </a:p>
          <a:p>
            <a:pPr marL="621631" lvl="1" indent="-240631"/>
            <a:r>
              <a:rPr lang="ja-JP" altLang="en-US"/>
              <a:t>扔硬币</a:t>
            </a:r>
            <a:r>
              <a:rPr lang="zh-CN" altLang="en-US" dirty="0"/>
              <a:t> （</a:t>
            </a:r>
            <a:r>
              <a:rPr lang="ja-JP" altLang="en-US"/>
              <a:t>正</a:t>
            </a:r>
            <a:r>
              <a:rPr dirty="0"/>
              <a:t>, </a:t>
            </a:r>
            <a:r>
              <a:rPr lang="ja-JP" altLang="en-US"/>
              <a:t>反</a:t>
            </a:r>
            <a:r>
              <a:rPr dirty="0"/>
              <a:t>, </a:t>
            </a:r>
            <a:r>
              <a:rPr lang="ja-JP" altLang="en-US"/>
              <a:t>边</a:t>
            </a:r>
            <a:r>
              <a:rPr lang="zh-CN" altLang="en-US" dirty="0"/>
              <a:t>）</a:t>
            </a:r>
            <a:endParaRPr dirty="0"/>
          </a:p>
          <a:p>
            <a:pPr marL="621631" lvl="1" indent="-240631"/>
            <a:r>
              <a:rPr lang="ja-JP" altLang="en-US"/>
              <a:t>彩票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条件作用</a:t>
            </a:r>
            <a:endParaRPr dirty="0"/>
          </a:p>
          <a:p>
            <a:pPr marL="621631" lvl="1" indent="-240631"/>
            <a:r>
              <a:rPr lang="zh-CN" altLang="en-US" dirty="0"/>
              <a:t>（</a:t>
            </a:r>
            <a:r>
              <a:rPr lang="ja-JP" altLang="en-US"/>
              <a:t>如果信息相关</a:t>
            </a:r>
            <a:r>
              <a:rPr lang="en-US" altLang="zh-CN" dirty="0"/>
              <a:t>,</a:t>
            </a:r>
            <a:r>
              <a:rPr lang="zh-CN" altLang="en-US" dirty="0"/>
              <a:t>）</a:t>
            </a:r>
            <a:r>
              <a:rPr lang="ja-JP" altLang="en-US"/>
              <a:t>更多信息使事情更加确定。 </a:t>
            </a:r>
            <a:endParaRPr lang="en-US" altLang="ja-JP" dirty="0"/>
          </a:p>
          <a:p>
            <a:pPr marL="1040731" lvl="2" indent="-240631"/>
            <a:r>
              <a:rPr dirty="0"/>
              <a:t>p(</a:t>
            </a:r>
            <a:r>
              <a:rPr dirty="0" err="1"/>
              <a:t>y|x</a:t>
            </a:r>
            <a:r>
              <a:rPr dirty="0"/>
              <a:t>) </a:t>
            </a:r>
            <a:r>
              <a:rPr lang="ja-JP" altLang="en-US"/>
              <a:t>而不是</a:t>
            </a:r>
            <a:r>
              <a:rPr lang="zh-CN" altLang="en-US" dirty="0"/>
              <a:t> </a:t>
            </a:r>
            <a:r>
              <a:rPr dirty="0"/>
              <a:t>p(y)</a:t>
            </a:r>
          </a:p>
          <a:p>
            <a:pPr marL="621631" lvl="1" indent="-240631"/>
            <a:r>
              <a:rPr lang="ja-JP" altLang="en-US"/>
              <a:t>我们可以建立分类器，回归量等等</a:t>
            </a:r>
            <a:r>
              <a:rPr lang="zh-CN" altLang="en-US" dirty="0"/>
              <a:t>。（</a:t>
            </a:r>
            <a:r>
              <a:rPr lang="ja-JP" altLang="en-US"/>
              <a:t>本书主要涉及的内容</a:t>
            </a:r>
            <a:r>
              <a:rPr lang="zh-CN" altLang="en-US" dirty="0"/>
              <a:t>）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yes Rule">
            <a:extLst>
              <a:ext uri="{FF2B5EF4-FFF2-40B4-BE49-F238E27FC236}">
                <a16:creationId xmlns:a16="http://schemas.microsoft.com/office/drawing/2014/main" id="{D6E4128B-3537-5B45-921D-165BD8E54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贝叶斯法则</a:t>
            </a:r>
            <a:endParaRPr dirty="0"/>
          </a:p>
        </p:txBody>
      </p:sp>
      <p:sp>
        <p:nvSpPr>
          <p:cNvPr id="13" name="Joint Probability…">
            <a:extLst>
              <a:ext uri="{FF2B5EF4-FFF2-40B4-BE49-F238E27FC236}">
                <a16:creationId xmlns:a16="http://schemas.microsoft.com/office/drawing/2014/main" id="{A8D65167-B23F-3C45-82B3-54EE19B0C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9966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联合概率</a:t>
            </a: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贝叶斯法则</a:t>
            </a: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假设检验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逆向假设</a:t>
            </a:r>
            <a:endParaRPr dirty="0"/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29184F20-3CC0-A045-A5AB-245A8B9C3392}"/>
              </a:ext>
            </a:extLst>
          </p:cNvPr>
          <p:cNvGrpSpPr/>
          <p:nvPr/>
        </p:nvGrpSpPr>
        <p:grpSpPr>
          <a:xfrm>
            <a:off x="2678514" y="2263526"/>
            <a:ext cx="3529460" cy="830462"/>
            <a:chOff x="0" y="0"/>
            <a:chExt cx="3529458" cy="830460"/>
          </a:xfrm>
        </p:grpSpPr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27766F5A-A4A2-D642-8EF7-2742909C2B9E}"/>
                </a:ext>
              </a:extLst>
            </p:cNvPr>
            <p:cNvSpPr/>
            <p:nvPr/>
          </p:nvSpPr>
          <p:spPr>
            <a:xfrm>
              <a:off x="0" y="0"/>
              <a:ext cx="3529459" cy="830461"/>
            </a:xfrm>
            <a:prstGeom prst="rect">
              <a:avLst/>
            </a:prstGeom>
            <a:solidFill>
              <a:srgbClr val="FF26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pic>
          <p:nvPicPr>
            <p:cNvPr id="16" name="droppedImage.pdf" descr="droppedImage.pdf">
              <a:extLst>
                <a:ext uri="{FF2B5EF4-FFF2-40B4-BE49-F238E27FC236}">
                  <a16:creationId xmlns:a16="http://schemas.microsoft.com/office/drawing/2014/main" id="{900F7B5A-198B-5347-A53D-74FBB32E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4496" y="127248"/>
              <a:ext cx="3027165" cy="582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" name="droppedImage.pdf" descr="droppedImage.pdf">
            <a:extLst>
              <a:ext uri="{FF2B5EF4-FFF2-40B4-BE49-F238E27FC236}">
                <a16:creationId xmlns:a16="http://schemas.microsoft.com/office/drawing/2014/main" id="{B4FDD019-260C-4A44-84DB-10401F2AF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7727" y="1515516"/>
            <a:ext cx="4788546" cy="254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IDS test (Bayes rule)">
            <a:extLst>
              <a:ext uri="{FF2B5EF4-FFF2-40B4-BE49-F238E27FC236}">
                <a16:creationId xmlns:a16="http://schemas.microsoft.com/office/drawing/2014/main" id="{8D06E3DE-003A-6540-B5E7-ECDE54B93E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艾滋病检测实例</a:t>
            </a:r>
            <a:endParaRPr dirty="0"/>
          </a:p>
        </p:txBody>
      </p:sp>
      <p:sp>
        <p:nvSpPr>
          <p:cNvPr id="10" name="Data…">
            <a:extLst>
              <a:ext uri="{FF2B5EF4-FFF2-40B4-BE49-F238E27FC236}">
                <a16:creationId xmlns:a16="http://schemas.microsoft.com/office/drawing/2014/main" id="{12922FA2-723E-8246-B72A-498AF9D38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测试</a:t>
            </a:r>
            <a:r>
              <a:rPr lang="en-US" altLang="zh-CN" dirty="0"/>
              <a:t>1</a:t>
            </a:r>
            <a:r>
              <a:rPr lang="ja-JP" altLang="en-US"/>
              <a:t>数据</a:t>
            </a:r>
            <a:endParaRPr dirty="0"/>
          </a:p>
          <a:p>
            <a:pPr marL="553252" lvl="1" indent="-214162" defTabSz="406908">
              <a:defRPr sz="2136"/>
            </a:pPr>
            <a:r>
              <a:rPr lang="ja-JP" altLang="en-US"/>
              <a:t>所有人群中</a:t>
            </a:r>
            <a:r>
              <a:rPr lang="zh-CN" altLang="en-US" dirty="0"/>
              <a:t>，</a:t>
            </a:r>
            <a:r>
              <a:rPr lang="ja-JP" altLang="en-US"/>
              <a:t>约</a:t>
            </a:r>
            <a:r>
              <a:rPr dirty="0"/>
              <a:t> </a:t>
            </a:r>
            <a:r>
              <a:rPr dirty="0">
                <a:solidFill>
                  <a:srgbClr val="B51A00"/>
                </a:solidFill>
              </a:rPr>
              <a:t>0.1%</a:t>
            </a:r>
            <a:r>
              <a:rPr dirty="0"/>
              <a:t> </a:t>
            </a:r>
            <a:r>
              <a:rPr lang="ja-JP" altLang="en-US"/>
              <a:t>感染病例</a:t>
            </a:r>
            <a:r>
              <a:rPr lang="zh-CN" altLang="en-US" dirty="0"/>
              <a:t>（</a:t>
            </a:r>
            <a:r>
              <a:rPr lang="ja-JP" altLang="en-US"/>
              <a:t>阳性</a:t>
            </a:r>
            <a:r>
              <a:rPr lang="zh-CN" altLang="en-US" dirty="0"/>
              <a:t>）</a:t>
            </a:r>
            <a:endParaRPr dirty="0"/>
          </a:p>
          <a:p>
            <a:pPr marL="553252" lvl="1" indent="-214162" defTabSz="406908">
              <a:defRPr sz="2136"/>
            </a:pPr>
            <a:r>
              <a:rPr lang="ja-JP" altLang="en-US"/>
              <a:t>测试成功检测到所有感染病例</a:t>
            </a:r>
            <a:r>
              <a:rPr lang="zh-CN" altLang="en-US" dirty="0"/>
              <a:t>（</a:t>
            </a:r>
            <a:r>
              <a:rPr lang="ja-JP" altLang="en-US"/>
              <a:t>阳性</a:t>
            </a:r>
            <a:r>
              <a:rPr lang="zh-CN" altLang="en-US" dirty="0"/>
              <a:t>）</a:t>
            </a:r>
            <a:endParaRPr dirty="0"/>
          </a:p>
          <a:p>
            <a:pPr marL="553252" lvl="1" indent="-214162" defTabSz="406908">
              <a:defRPr sz="2136"/>
            </a:pPr>
            <a:r>
              <a:rPr lang="ja-JP" altLang="en-US"/>
              <a:t>测试误判</a:t>
            </a:r>
            <a:r>
              <a:rPr lang="zh-CN" altLang="en-US" dirty="0"/>
              <a:t> </a:t>
            </a:r>
            <a:r>
              <a:rPr lang="en-US" altLang="zh-CN" dirty="0"/>
              <a:t>1%</a:t>
            </a:r>
            <a:r>
              <a:rPr lang="zh-CN" altLang="en-US" dirty="0"/>
              <a:t> </a:t>
            </a:r>
            <a:r>
              <a:rPr lang="ja-JP" altLang="en-US"/>
              <a:t>健康人群为感染病例</a:t>
            </a:r>
            <a:r>
              <a:rPr lang="zh-CN" altLang="en-US" dirty="0"/>
              <a:t>（</a:t>
            </a:r>
            <a:r>
              <a:rPr lang="ja-JP" altLang="en-US"/>
              <a:t>阳性</a:t>
            </a:r>
            <a:r>
              <a:rPr lang="zh-CN" altLang="en-US" dirty="0"/>
              <a:t>）</a:t>
            </a:r>
            <a:endParaRPr lang="ja-JP" altLang="en-US"/>
          </a:p>
          <a:p>
            <a:pPr marL="214162" indent="-214162" defTabSz="406908">
              <a:buSzPct val="100000"/>
              <a:buChar char="•"/>
              <a:defRPr sz="2136"/>
            </a:pPr>
            <a:r>
              <a:rPr lang="ja-JP" altLang="en-US"/>
              <a:t>如果检测为阳性</a:t>
            </a:r>
            <a:r>
              <a:rPr lang="zh-CN" altLang="en-US" dirty="0"/>
              <a:t>，</a:t>
            </a:r>
            <a:r>
              <a:rPr lang="ja-JP" altLang="en-US"/>
              <a:t>患艾滋病的概率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11" name="droppedImage.pdf" descr="droppedImage.pdf">
            <a:extLst>
              <a:ext uri="{FF2B5EF4-FFF2-40B4-BE49-F238E27FC236}">
                <a16:creationId xmlns:a16="http://schemas.microsoft.com/office/drawing/2014/main" id="{8A0D81D8-8D2B-E84F-9C31-E975ACF4A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887" y="3096568"/>
            <a:ext cx="6377453" cy="1816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Naive…"/>
          <p:cNvSpPr txBox="1">
            <a:spLocks noGrp="1"/>
          </p:cNvSpPr>
          <p:nvPr>
            <p:ph type="title"/>
          </p:nvPr>
        </p:nvSpPr>
        <p:spPr>
          <a:xfrm>
            <a:off x="5523870" y="1568386"/>
            <a:ext cx="2708425" cy="20067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endParaRPr lang="ja-JP" altLang="en-US" dirty="0"/>
          </a:p>
        </p:txBody>
      </p:sp>
      <p:pic>
        <p:nvPicPr>
          <p:cNvPr id="27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5016500"/>
            <a:ext cx="3810000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689" y="-250829"/>
            <a:ext cx="5370166" cy="5370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Naive Bayes Spam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朴素贝叶斯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垃圾邮件（</a:t>
            </a:r>
            <a:r>
              <a:rPr lang="en-US" altLang="zh-CN" dirty="0"/>
              <a:t>spam</a:t>
            </a:r>
            <a:r>
              <a:rPr lang="zh-CN" altLang="en-US" dirty="0"/>
              <a:t>）过滤器</a:t>
            </a:r>
            <a:endParaRPr dirty="0"/>
          </a:p>
        </p:txBody>
      </p:sp>
      <p:sp>
        <p:nvSpPr>
          <p:cNvPr id="275" name="Key assumption Words occur independently of each other  given the label of the document…"/>
          <p:cNvSpPr txBox="1">
            <a:spLocks noGrp="1"/>
          </p:cNvSpPr>
          <p:nvPr>
            <p:ph type="body" idx="1"/>
          </p:nvPr>
        </p:nvSpPr>
        <p:spPr>
          <a:xfrm>
            <a:off x="340592" y="969264"/>
            <a:ext cx="8205304" cy="3884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b="1" dirty="0" err="1">
                <a:solidFill>
                  <a:srgbClr val="B51A00"/>
                </a:solidFill>
              </a:rPr>
              <a:t>主要假设</a:t>
            </a:r>
            <a:endParaRPr lang="en-US" b="1" dirty="0">
              <a:solidFill>
                <a:srgbClr val="B51A00"/>
              </a:solidFill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ja-JP" altLang="en-US"/>
              <a:t>在给定文档标签的情况下，单词彼此独立</a:t>
            </a: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通过贝叶斯规则进行垃圾邮件分类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>
              <a:buSzPct val="100000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en-US" b="1" dirty="0" err="1"/>
              <a:t>参数估计</a:t>
            </a:r>
            <a:br>
              <a:rPr b="1" dirty="0"/>
            </a:br>
            <a:r>
              <a:rPr lang="ja-JP" altLang="en-US"/>
              <a:t>计算垃圾邮件和火腿的垃圾邮件概率和单词分布</a:t>
            </a:r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</p:txBody>
      </p:sp>
      <p:pic>
        <p:nvPicPr>
          <p:cNvPr id="27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5366" y="1804051"/>
            <a:ext cx="3650011" cy="6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2214" y="3125144"/>
            <a:ext cx="4768454" cy="66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build="p" animBg="1" advAuto="0"/>
      <p:bldP spid="276" grpId="2" animBg="1" advAuto="0"/>
      <p:bldP spid="27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 Graphical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图形模型</a:t>
            </a:r>
            <a:endParaRPr dirty="0"/>
          </a:p>
        </p:txBody>
      </p:sp>
      <p:grpSp>
        <p:nvGrpSpPr>
          <p:cNvPr id="293" name="Group"/>
          <p:cNvGrpSpPr/>
          <p:nvPr/>
        </p:nvGrpSpPr>
        <p:grpSpPr>
          <a:xfrm>
            <a:off x="1407541" y="975451"/>
            <a:ext cx="4004967" cy="2712395"/>
            <a:chOff x="0" y="0"/>
            <a:chExt cx="4004965" cy="2712393"/>
          </a:xfrm>
        </p:grpSpPr>
        <p:sp>
          <p:nvSpPr>
            <p:cNvPr id="285" name="Line"/>
            <p:cNvSpPr/>
            <p:nvPr/>
          </p:nvSpPr>
          <p:spPr>
            <a:xfrm flipV="1">
              <a:off x="738357" y="912300"/>
              <a:ext cx="552039" cy="881137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6" name="spam"/>
            <p:cNvSpPr/>
            <p:nvPr/>
          </p:nvSpPr>
          <p:spPr>
            <a:xfrm>
              <a:off x="1038076" y="0"/>
              <a:ext cx="1059597" cy="1004590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ja-JP" altLang="en-US"/>
                <a:t>垃圾邮件</a:t>
              </a:r>
              <a:endParaRPr dirty="0"/>
            </a:p>
          </p:txBody>
        </p:sp>
        <p:sp>
          <p:nvSpPr>
            <p:cNvPr id="287" name="w1"/>
            <p:cNvSpPr/>
            <p:nvPr/>
          </p:nvSpPr>
          <p:spPr>
            <a:xfrm>
              <a:off x="0" y="1707802"/>
              <a:ext cx="1004590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1</a:t>
              </a:r>
            </a:p>
          </p:txBody>
        </p:sp>
        <p:sp>
          <p:nvSpPr>
            <p:cNvPr id="288" name="w2"/>
            <p:cNvSpPr/>
            <p:nvPr/>
          </p:nvSpPr>
          <p:spPr>
            <a:xfrm>
              <a:off x="1151929" y="1707802"/>
              <a:ext cx="1004591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2</a:t>
              </a:r>
            </a:p>
          </p:txBody>
        </p:sp>
        <p:sp>
          <p:nvSpPr>
            <p:cNvPr id="289" name="Line"/>
            <p:cNvSpPr/>
            <p:nvPr/>
          </p:nvSpPr>
          <p:spPr>
            <a:xfrm flipH="1" flipV="1">
              <a:off x="1587646" y="986613"/>
              <a:ext cx="31849" cy="721895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 flipH="1" flipV="1">
              <a:off x="1959208" y="710594"/>
              <a:ext cx="1263318" cy="1114691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1" name=". . ."/>
            <p:cNvSpPr/>
            <p:nvPr/>
          </p:nvSpPr>
          <p:spPr>
            <a:xfrm>
              <a:off x="2387141" y="1941971"/>
              <a:ext cx="458193" cy="388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. . .</a:t>
              </a:r>
            </a:p>
          </p:txBody>
        </p:sp>
        <p:sp>
          <p:nvSpPr>
            <p:cNvPr id="292" name="wn"/>
            <p:cNvSpPr/>
            <p:nvPr/>
          </p:nvSpPr>
          <p:spPr>
            <a:xfrm>
              <a:off x="3000375" y="1707802"/>
              <a:ext cx="1004590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n</a:t>
              </a:r>
            </a:p>
          </p:txBody>
        </p:sp>
      </p:grpSp>
      <p:pic>
        <p:nvPicPr>
          <p:cNvPr id="29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4606" y="3888762"/>
            <a:ext cx="3877718" cy="669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6175995" y="975451"/>
            <a:ext cx="2453023" cy="4169917"/>
            <a:chOff x="0" y="0"/>
            <a:chExt cx="2453022" cy="4169916"/>
          </a:xfrm>
        </p:grpSpPr>
        <p:sp>
          <p:nvSpPr>
            <p:cNvPr id="295" name="spam"/>
            <p:cNvSpPr/>
            <p:nvPr/>
          </p:nvSpPr>
          <p:spPr>
            <a:xfrm>
              <a:off x="261193" y="0"/>
              <a:ext cx="1004591" cy="1004590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rPr lang="ja-JP" altLang="en-US"/>
                <a:t>垃圾邮件</a:t>
              </a:r>
              <a:endParaRPr lang="ja-JP" altLang="en-US" dirty="0"/>
            </a:p>
          </p:txBody>
        </p:sp>
        <p:sp>
          <p:nvSpPr>
            <p:cNvPr id="296" name="wi"/>
            <p:cNvSpPr/>
            <p:nvPr/>
          </p:nvSpPr>
          <p:spPr>
            <a:xfrm>
              <a:off x="261193" y="1707802"/>
              <a:ext cx="1004591" cy="1004591"/>
            </a:xfrm>
            <a:prstGeom prst="ellipse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r>
                <a:t>w</a:t>
              </a:r>
              <a:r>
                <a:rPr baseline="-5999"/>
                <a:t>i</a:t>
              </a:r>
            </a:p>
          </p:txBody>
        </p:sp>
        <p:sp>
          <p:nvSpPr>
            <p:cNvPr id="297" name="Line"/>
            <p:cNvSpPr/>
            <p:nvPr/>
          </p:nvSpPr>
          <p:spPr>
            <a:xfrm flipH="1" flipV="1">
              <a:off x="776882" y="975996"/>
              <a:ext cx="2116" cy="796209"/>
            </a:xfrm>
            <a:prstGeom prst="line">
              <a:avLst/>
            </a:prstGeom>
            <a:noFill/>
            <a:ln w="50800" cap="flat">
              <a:solidFill>
                <a:srgbClr val="868686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241101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8" name="Rectangle"/>
            <p:cNvSpPr/>
            <p:nvPr/>
          </p:nvSpPr>
          <p:spPr>
            <a:xfrm>
              <a:off x="0" y="1433214"/>
              <a:ext cx="1560463" cy="167431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299" name="i=1..n"/>
            <p:cNvSpPr/>
            <p:nvPr/>
          </p:nvSpPr>
          <p:spPr>
            <a:xfrm>
              <a:off x="1183022" y="289991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 algn="ctr" defTabSz="308074">
                <a:defRPr sz="2000">
                  <a:solidFill>
                    <a:srgbClr val="868686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i=1..n</a:t>
              </a:r>
            </a:p>
          </p:txBody>
        </p:sp>
      </p:grpSp>
      <p:sp>
        <p:nvSpPr>
          <p:cNvPr id="301" name="how to estimate  p(w|spam)"/>
          <p:cNvSpPr/>
          <p:nvPr/>
        </p:nvSpPr>
        <p:spPr>
          <a:xfrm>
            <a:off x="4468192" y="1283526"/>
            <a:ext cx="1573858" cy="997893"/>
          </a:xfrm>
          <a:prstGeom prst="wedgeEllipseCallout">
            <a:avLst>
              <a:gd name="adj1" fmla="val -63214"/>
              <a:gd name="adj2" fmla="val 71759"/>
            </a:avLst>
          </a:prstGeom>
          <a:solidFill>
            <a:srgbClr val="FF401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怎样估计</a:t>
            </a:r>
            <a:br>
              <a:rPr dirty="0"/>
            </a:br>
            <a:r>
              <a:rPr dirty="0"/>
              <a:t>p(</a:t>
            </a:r>
            <a:r>
              <a:rPr dirty="0" err="1"/>
              <a:t>w|spam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1" animBg="1" advAuto="0"/>
      <p:bldP spid="300" grpId="2" animBg="1" advAuto="0"/>
      <p:bldP spid="301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基础概率</a:t>
            </a:r>
            <a:br>
              <a:rPr b="0" dirty="0"/>
            </a:br>
            <a:r>
              <a:rPr lang="ja-JP" altLang="en-US" b="0"/>
              <a:t>随机变量</a:t>
            </a:r>
            <a:r>
              <a:rPr b="0" dirty="0"/>
              <a:t>, </a:t>
            </a:r>
            <a:r>
              <a:rPr lang="ja-JP" altLang="en-US" b="0"/>
              <a:t>条件概率</a:t>
            </a:r>
            <a:r>
              <a:rPr b="0" dirty="0"/>
              <a:t>, </a:t>
            </a:r>
            <a:r>
              <a:rPr lang="ja-JP" altLang="en-US" b="0"/>
              <a:t>贝叶斯法则</a:t>
            </a:r>
            <a:endParaRPr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朴素贝叶斯</a:t>
            </a:r>
          </a:p>
          <a:p>
            <a:pPr marL="621631" lvl="1" indent="-240631"/>
            <a:r>
              <a:rPr lang="ja-JP" altLang="en-US"/>
              <a:t>多项测试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采样</a:t>
            </a:r>
            <a:endParaRPr dirty="0"/>
          </a:p>
          <a:p>
            <a:pPr marL="621631" lvl="1" indent="-240631">
              <a:defRPr b="1"/>
            </a:pPr>
            <a:r>
              <a:rPr lang="ja-JP" altLang="en-US" b="0"/>
              <a:t>中心极限定理</a:t>
            </a:r>
            <a:endParaRPr lang="en-US" altLang="ja-JP" b="0" dirty="0"/>
          </a:p>
          <a:p>
            <a:pPr marL="621631" lvl="1" indent="-240631">
              <a:defRPr b="1"/>
            </a:pPr>
            <a:r>
              <a:rPr lang="ja-JP" altLang="en-US" b="0"/>
              <a:t>分布</a:t>
            </a:r>
            <a:r>
              <a:rPr lang="zh-CN" altLang="en-US" b="0" dirty="0"/>
              <a:t>（</a:t>
            </a:r>
            <a:r>
              <a:rPr lang="ja-JP" altLang="en-US" b="0"/>
              <a:t>分类变量</a:t>
            </a:r>
            <a:r>
              <a:rPr b="0" dirty="0"/>
              <a:t>, </a:t>
            </a:r>
            <a:r>
              <a:rPr lang="ja-JP" altLang="en-US" b="0"/>
              <a:t>正态分布</a:t>
            </a:r>
            <a:r>
              <a:rPr b="0" dirty="0"/>
              <a:t>, </a:t>
            </a:r>
            <a:r>
              <a:rPr lang="ja-JP" altLang="en-US" b="0"/>
              <a:t>均匀分布</a:t>
            </a:r>
            <a:r>
              <a:rPr lang="zh-CN" altLang="en-US" b="0" dirty="0"/>
              <a:t>）</a:t>
            </a:r>
            <a:endParaRPr lang="en-US" b="0" dirty="0"/>
          </a:p>
          <a:p>
            <a:pPr marL="381000" lvl="1" indent="0">
              <a:buNone/>
              <a:defRPr b="1"/>
            </a:pPr>
            <a:endParaRPr lang="ja-JP" altLang="en-US"/>
          </a:p>
          <a:p>
            <a:pPr marL="621631" lvl="1" indent="-240631">
              <a:defRPr b="1"/>
            </a:pPr>
            <a:endParaRPr b="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Naive Bayes Spam Fil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endParaRPr dirty="0"/>
          </a:p>
        </p:txBody>
      </p:sp>
      <p:sp>
        <p:nvSpPr>
          <p:cNvPr id="304" name="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数据</a:t>
            </a:r>
            <a:endParaRPr dirty="0"/>
          </a:p>
          <a:p>
            <a:pPr marL="621631" lvl="1" indent="-240631"/>
            <a:r>
              <a:rPr lang="ja-JP" altLang="en-US"/>
              <a:t>邮件</a:t>
            </a:r>
            <a:r>
              <a:rPr dirty="0"/>
              <a:t> </a:t>
            </a:r>
            <a:r>
              <a:rPr lang="zh-CN" altLang="en-US" dirty="0"/>
              <a:t>（</a:t>
            </a:r>
            <a:r>
              <a:rPr lang="ja-JP" altLang="en-US"/>
              <a:t>标题，正文，元数据</a:t>
            </a:r>
            <a:r>
              <a:rPr lang="zh-CN" altLang="en-US" dirty="0"/>
              <a:t>）</a:t>
            </a:r>
            <a:endParaRPr dirty="0"/>
          </a:p>
          <a:p>
            <a:pPr marL="621631" lvl="1" indent="-240631"/>
            <a:r>
              <a:rPr lang="ja-JP" altLang="en-US"/>
              <a:t>标注</a:t>
            </a:r>
            <a:r>
              <a:rPr dirty="0"/>
              <a:t> </a:t>
            </a:r>
            <a:r>
              <a:rPr lang="zh-CN" altLang="en-US" dirty="0"/>
              <a:t>（</a:t>
            </a:r>
            <a:r>
              <a:rPr lang="ja-JP" altLang="en-US"/>
              <a:t>垃圾邮件</a:t>
            </a:r>
            <a:r>
              <a:rPr lang="zh-CN" altLang="en-US" dirty="0"/>
              <a:t> </a:t>
            </a:r>
            <a:r>
              <a:rPr lang="en-US" altLang="zh-CN" dirty="0"/>
              <a:t>y/n</a:t>
            </a:r>
            <a:r>
              <a:rPr lang="zh-CN" altLang="en-US" dirty="0"/>
              <a:t>）</a:t>
            </a:r>
            <a:br>
              <a:rPr dirty="0"/>
            </a:br>
            <a:r>
              <a:rPr lang="ja-JP" altLang="en-US"/>
              <a:t>假设用户标记了所有邮件 </a:t>
            </a:r>
            <a:endParaRPr lang="en-US" altLang="ja-JP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需要估量</a:t>
            </a:r>
            <a:r>
              <a:rPr lang="zh-CN" altLang="en-US" dirty="0"/>
              <a:t> </a:t>
            </a:r>
            <a:r>
              <a:rPr dirty="0"/>
              <a:t>p(y), p(</a:t>
            </a:r>
            <a:r>
              <a:rPr dirty="0" err="1"/>
              <a:t>x</a:t>
            </a:r>
            <a:r>
              <a:rPr baseline="-5999" dirty="0" err="1"/>
              <a:t>i</a:t>
            </a:r>
            <a:r>
              <a:rPr dirty="0" err="1"/>
              <a:t>|y</a:t>
            </a:r>
            <a:r>
              <a:rPr dirty="0"/>
              <a:t>)</a:t>
            </a:r>
          </a:p>
          <a:p>
            <a:pPr marL="621631" lvl="1" indent="-240631"/>
            <a:r>
              <a:rPr lang="ja-JP" altLang="en-US"/>
              <a:t>对于每一个标注</a:t>
            </a:r>
            <a:r>
              <a:rPr lang="zh-CN" altLang="en-US" dirty="0"/>
              <a:t> </a:t>
            </a:r>
            <a:r>
              <a:rPr lang="en-US" altLang="ja-JP" dirty="0"/>
              <a:t>y</a:t>
            </a:r>
            <a:r>
              <a:rPr lang="zh-CN" altLang="en-US" dirty="0"/>
              <a:t>，</a:t>
            </a:r>
            <a:r>
              <a:rPr lang="ja-JP" altLang="en-US"/>
              <a:t>计算</a:t>
            </a:r>
            <a:r>
              <a:rPr lang="zh-CN" altLang="en-US" dirty="0"/>
              <a:t> </a:t>
            </a:r>
            <a:r>
              <a:rPr dirty="0"/>
              <a:t>x</a:t>
            </a:r>
            <a:r>
              <a:rPr baseline="-5999" dirty="0"/>
              <a:t>i</a:t>
            </a:r>
            <a:r>
              <a:rPr dirty="0"/>
              <a:t> </a:t>
            </a:r>
            <a:r>
              <a:rPr lang="ja-JP" altLang="en-US"/>
              <a:t>分布</a:t>
            </a:r>
            <a:endParaRPr dirty="0"/>
          </a:p>
          <a:p>
            <a:pPr marL="621631" lvl="1" indent="-240631"/>
            <a:r>
              <a:rPr lang="ja-JP" altLang="en-US"/>
              <a:t>计算</a:t>
            </a:r>
            <a:r>
              <a:rPr dirty="0"/>
              <a:t> y</a:t>
            </a:r>
            <a:r>
              <a:rPr lang="zh-CN" altLang="en-US" dirty="0"/>
              <a:t> </a:t>
            </a:r>
            <a:r>
              <a:rPr lang="ja-JP" altLang="en-US"/>
              <a:t>的分布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ate…"/>
          <p:cNvSpPr txBox="1">
            <a:spLocks noGrp="1"/>
          </p:cNvSpPr>
          <p:nvPr>
            <p:ph type="body" sz="half" idx="1"/>
          </p:nvPr>
        </p:nvSpPr>
        <p:spPr>
          <a:xfrm>
            <a:off x="1216669" y="1044773"/>
            <a:ext cx="3094138" cy="380404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日期</a:t>
            </a:r>
            <a:endParaRPr dirty="0"/>
          </a:p>
          <a:p>
            <a:r>
              <a:rPr lang="ja-JP" altLang="en-US"/>
              <a:t>时间</a:t>
            </a:r>
            <a:endParaRPr dirty="0"/>
          </a:p>
          <a:p>
            <a:r>
              <a:rPr lang="ja-JP" altLang="en-US"/>
              <a:t>收信人</a:t>
            </a:r>
            <a:endParaRPr lang="en-US" altLang="ja-JP" dirty="0"/>
          </a:p>
          <a:p>
            <a:r>
              <a:rPr dirty="0"/>
              <a:t>IP</a:t>
            </a:r>
          </a:p>
          <a:p>
            <a:r>
              <a:rPr lang="ja-JP" altLang="en-US"/>
              <a:t>发信人</a:t>
            </a:r>
            <a:endParaRPr dirty="0"/>
          </a:p>
          <a:p>
            <a:r>
              <a:rPr lang="ja-JP" altLang="en-US"/>
              <a:t>编码</a:t>
            </a:r>
            <a:endParaRPr dirty="0"/>
          </a:p>
          <a:p>
            <a:r>
              <a:rPr lang="en-US" altLang="zh-CN" dirty="0"/>
              <a:t>……</a:t>
            </a:r>
            <a:endParaRPr dirty="0"/>
          </a:p>
        </p:txBody>
      </p:sp>
      <p:sp>
        <p:nvSpPr>
          <p:cNvPr id="307" name="Delivered-To: alex.smola@gmail.com…"/>
          <p:cNvSpPr/>
          <p:nvPr/>
        </p:nvSpPr>
        <p:spPr>
          <a:xfrm>
            <a:off x="4297412" y="-276801"/>
            <a:ext cx="3703588" cy="603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Delivered-To: 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10.216.47.73 with SMTP id s51cs361171web;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3 Jan 2012 14:17:53 -0800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10.213.17.145 with SMTP id s17mr2519891eba.147.1325629071725;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Return-Path: &lt;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from mail-ey0-f175.google.com (mail-ey0-f175.google.com [209.85.215.175])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by </a:t>
            </a:r>
            <a:r>
              <a:rPr dirty="0" err="1"/>
              <a:t>mx.google.com</a:t>
            </a:r>
            <a:r>
              <a:rPr dirty="0"/>
              <a:t> with ESMTPS id n4si29264232eef.57.2012.01.03.14.17.51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(version=TLSv1/SSLv3 cipher=OTHER);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Received-SPF: neutral (</a:t>
            </a:r>
            <a:r>
              <a:rPr dirty="0" err="1"/>
              <a:t>google.com</a:t>
            </a:r>
            <a:r>
              <a:rPr dirty="0"/>
              <a:t>: 209.85.215.175 is neither permitted nor denied by best guess record for domain of 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) client-</a:t>
            </a:r>
            <a:r>
              <a:rPr dirty="0" err="1"/>
              <a:t>ip</a:t>
            </a:r>
            <a:r>
              <a:rPr dirty="0"/>
              <a:t>=209.85.215.175;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Authentication-Results: </a:t>
            </a:r>
            <a:r>
              <a:rPr dirty="0" err="1"/>
              <a:t>mx.google.com</a:t>
            </a:r>
            <a:r>
              <a:rPr dirty="0"/>
              <a:t>; </a:t>
            </a:r>
            <a:r>
              <a:rPr dirty="0" err="1"/>
              <a:t>spf</a:t>
            </a:r>
            <a:r>
              <a:rPr dirty="0"/>
              <a:t>=neutral (</a:t>
            </a:r>
            <a:r>
              <a:rPr dirty="0" err="1"/>
              <a:t>google.com</a:t>
            </a:r>
            <a:r>
              <a:rPr dirty="0"/>
              <a:t>: 209.85.215.175 is neither permitted nor denied by best guess record for domain of 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) </a:t>
            </a:r>
            <a:r>
              <a:rPr dirty="0" err="1"/>
              <a:t>smtp.mail</a:t>
            </a:r>
            <a:r>
              <a:rPr dirty="0"/>
              <a:t>=</a:t>
            </a:r>
            <a:r>
              <a:rPr dirty="0" err="1"/>
              <a:t>alex+caf</a:t>
            </a:r>
            <a:r>
              <a:rPr dirty="0"/>
              <a:t>_=</a:t>
            </a:r>
            <a:r>
              <a:rPr dirty="0" err="1"/>
              <a:t>alex.smola</a:t>
            </a:r>
            <a:r>
              <a:rPr dirty="0"/>
              <a:t>=</a:t>
            </a:r>
            <a:r>
              <a:rPr u="sng" dirty="0">
                <a:solidFill>
                  <a:srgbClr val="686CEA"/>
                </a:solidFill>
                <a:hlinkClick r:id="rId3"/>
              </a:rPr>
              <a:t>gmail.com@smola.org</a:t>
            </a:r>
            <a:r>
              <a:rPr dirty="0"/>
              <a:t>; </a:t>
            </a:r>
            <a:r>
              <a:rPr dirty="0" err="1"/>
              <a:t>dkim</a:t>
            </a:r>
            <a:r>
              <a:rPr dirty="0"/>
              <a:t>=pass (test mode) </a:t>
            </a:r>
            <a:r>
              <a:rPr dirty="0" err="1"/>
              <a:t>header.i</a:t>
            </a:r>
            <a:r>
              <a:rPr dirty="0"/>
              <a:t>=@</a:t>
            </a:r>
            <a:r>
              <a:rPr dirty="0" err="1"/>
              <a:t>googlemail.com</a:t>
            </a:r>
            <a:endParaRPr dirty="0"/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eaal1 with SMTP id l1so15092746eaa.6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for &lt;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  <a:r>
              <a:rPr dirty="0"/>
              <a:t>&gt;;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10.205.135.18 with SMTP id ie18mr5325064bkc.72.1325629071362;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14:17:51 -0800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X-Forwarded-To: 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X-Forwarded-For: 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  <a:r>
              <a:rPr dirty="0"/>
              <a:t> </a:t>
            </a:r>
            <a:r>
              <a:rPr u="sng" dirty="0">
                <a:solidFill>
                  <a:srgbClr val="686CEA"/>
                </a:solidFill>
                <a:hlinkClick r:id="rId2"/>
              </a:rPr>
              <a:t>alex.smola@gmail.com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Delivered-To: 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10.204.65.198 with SMTP id k6cs206093bki;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3 Jan 2012 14:17:50 -0800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10.52.88.179 with SMTP id bh19mr10729402vdb.38.1325629068795;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14:17:48 -0800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Return-Path: &lt;</a:t>
            </a:r>
            <a:r>
              <a:rPr u="sng" dirty="0">
                <a:solidFill>
                  <a:srgbClr val="686CEA"/>
                </a:solidFill>
                <a:hlinkClick r:id="rId5"/>
              </a:rPr>
              <a:t>althoff.tim@googlemail.com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from mail-vx0-f179.google.com (mail-vx0-f179.google.com [209.85.220.179])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by </a:t>
            </a:r>
            <a:r>
              <a:rPr dirty="0" err="1"/>
              <a:t>mx.google.com</a:t>
            </a:r>
            <a:r>
              <a:rPr dirty="0"/>
              <a:t> with ESMTPS id dt4si11767074vdb.93.2012.01.03.14.17.48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(version=TLSv1/SSLv3 cipher=OTHER);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Tue, 03 Jan 2012 14:17:48 -0800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Received-SPF: pass (</a:t>
            </a:r>
            <a:r>
              <a:rPr dirty="0" err="1"/>
              <a:t>google.com</a:t>
            </a:r>
            <a:r>
              <a:rPr dirty="0"/>
              <a:t>: domain of </a:t>
            </a:r>
            <a:r>
              <a:rPr u="sng" dirty="0">
                <a:solidFill>
                  <a:srgbClr val="686CEA"/>
                </a:solidFill>
                <a:hlinkClick r:id="rId5"/>
              </a:rPr>
              <a:t>althoff.tim@googlemail.com</a:t>
            </a:r>
            <a:r>
              <a:rPr dirty="0"/>
              <a:t> designates 209.85.220.179 as permitted sender) client-</a:t>
            </a:r>
            <a:r>
              <a:rPr dirty="0" err="1"/>
              <a:t>ip</a:t>
            </a:r>
            <a:r>
              <a:rPr dirty="0"/>
              <a:t>=209.85.220.179;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vcbf13 with SMTP id f13so11295098vcb.10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for &lt;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  <a:r>
              <a:rPr dirty="0"/>
              <a:t>&gt;; Tue, 03 Jan 2012 14:17:48 -0800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DKIM-Signature: v=1; a=rsa-sha256; c=relaxed/relaxed;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d=</a:t>
            </a:r>
            <a:r>
              <a:rPr dirty="0" err="1"/>
              <a:t>googlemail.com</a:t>
            </a:r>
            <a:r>
              <a:rPr dirty="0"/>
              <a:t>; s=gamma;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h=mime-version:sender:date:x-google-sender-auth:message-id:subject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:</a:t>
            </a:r>
            <a:r>
              <a:rPr dirty="0" err="1"/>
              <a:t>from:to:content-type</a:t>
            </a:r>
            <a:r>
              <a:rPr dirty="0"/>
              <a:t>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dirty="0" err="1"/>
              <a:t>bh</a:t>
            </a:r>
            <a:r>
              <a:rPr dirty="0"/>
              <a:t>=WCbdZ5sXac25dpH02XcRyDOdts993hKwsAVXpGrFh0w=;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b=WK2B2+ExWnf/gvTkw6uUvKuP4XeoKnlJq3USYTm0RARK8dSFjyOQsIHeAP9Yssxp6O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7ngGoTzYqd+ZsyJfvQcLAWp1PCJhG8AMcnqWkx0NMeoFvIp2HQooZwxSOCx5ZRgY+7qX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 uIbbdna4lUDXj6UFe16SpLDCkptd8OZ3gr7+o=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MIME-Version: 1.0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10.220.108.81 with SMTP id e17mr24104004vcp.67.1325629067787;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Tue, 03 Jan 2012 14:17:47 -0800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Sender: </a:t>
            </a:r>
            <a:r>
              <a:rPr u="sng" dirty="0">
                <a:solidFill>
                  <a:srgbClr val="686CEA"/>
                </a:solidFill>
                <a:hlinkClick r:id="rId5"/>
              </a:rPr>
              <a:t>althoff.tim@googlemail.com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Received: by 10.220.17.129 with HTTP; Tue, 3 Jan 2012 14:17:47 -0800 (PST)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Date: Tue, 3 Jan 2012 14:17:47 -0800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X-Google-Sender-</a:t>
            </a:r>
            <a:r>
              <a:rPr dirty="0" err="1"/>
              <a:t>Auth</a:t>
            </a:r>
            <a:r>
              <a:rPr dirty="0"/>
              <a:t>: 6bwi6D17HjZIkxOEol38NZzyeHs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Message-ID: &lt;</a:t>
            </a:r>
            <a:r>
              <a:rPr u="sng" dirty="0">
                <a:solidFill>
                  <a:srgbClr val="686CEA"/>
                </a:solidFill>
                <a:hlinkClick r:id="rId6"/>
              </a:rPr>
              <a:t>CAFJJHDGPBW+SdZg0MdAABiAKydDk9tpeMoDijYGjoGO-WC7osg@mail.gmail.com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Subject: CS 281B. Advanced Topics in Learning and Decision Making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From: Tim </a:t>
            </a:r>
            <a:r>
              <a:rPr dirty="0" err="1"/>
              <a:t>Althoff</a:t>
            </a:r>
            <a:r>
              <a:rPr dirty="0"/>
              <a:t> &lt;</a:t>
            </a:r>
            <a:r>
              <a:rPr u="sng" dirty="0">
                <a:solidFill>
                  <a:srgbClr val="686CEA"/>
                </a:solidFill>
                <a:hlinkClick r:id="rId7"/>
              </a:rPr>
              <a:t>althoff@eecs.berkeley.edu</a:t>
            </a:r>
            <a:r>
              <a:rPr dirty="0"/>
              <a:t>&gt;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To: </a:t>
            </a:r>
            <a:r>
              <a:rPr u="sng" dirty="0">
                <a:solidFill>
                  <a:srgbClr val="686CEA"/>
                </a:solidFill>
                <a:hlinkClick r:id="rId4"/>
              </a:rPr>
              <a:t>alex@smola.org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Content-Type: multipart/alternative; boundary=f46d043c7af4b07e8d04b5a7113a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--f46d043c7af4b07e8d04b5a7113a</a:t>
            </a:r>
          </a:p>
          <a:p>
            <a:pPr defTabSz="241101">
              <a:tabLst>
                <a:tab pos="177800" algn="l"/>
                <a:tab pos="368300" algn="l"/>
                <a:tab pos="558800" algn="l"/>
                <a:tab pos="749300" algn="l"/>
                <a:tab pos="927100" algn="l"/>
                <a:tab pos="1117600" algn="l"/>
                <a:tab pos="1308100" algn="l"/>
                <a:tab pos="1498600" algn="l"/>
                <a:tab pos="1676400" algn="l"/>
                <a:tab pos="1866900" algn="l"/>
                <a:tab pos="2057400" algn="l"/>
                <a:tab pos="2247900" algn="l"/>
              </a:tabLst>
              <a:defRPr sz="5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Content-Type: text/plain; charset=ISO-8859-1</a:t>
            </a:r>
          </a:p>
        </p:txBody>
      </p:sp>
      <p:sp>
        <p:nvSpPr>
          <p:cNvPr id="308" name="Arrow"/>
          <p:cNvSpPr/>
          <p:nvPr/>
        </p:nvSpPr>
        <p:spPr>
          <a:xfrm>
            <a:off x="3594199" y="4976068"/>
            <a:ext cx="669727" cy="140643"/>
          </a:xfrm>
          <a:prstGeom prst="rightArrow">
            <a:avLst>
              <a:gd name="adj1" fmla="val 32000"/>
              <a:gd name="adj2" fmla="val 209524"/>
            </a:avLst>
          </a:prstGeom>
          <a:solidFill>
            <a:srgbClr val="FF401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309" name="this is a gross…"/>
          <p:cNvSpPr/>
          <p:nvPr/>
        </p:nvSpPr>
        <p:spPr>
          <a:xfrm>
            <a:off x="283464" y="361539"/>
            <a:ext cx="3318971" cy="36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algn="ctr" defTabSz="308074">
              <a:defRPr sz="2000">
                <a:solidFill>
                  <a:srgbClr val="FF4013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rPr lang="ja-JP" altLang="en-US"/>
              <a:t>简化模型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pam probability"/>
          <p:cNvSpPr/>
          <p:nvPr/>
        </p:nvSpPr>
        <p:spPr>
          <a:xfrm>
            <a:off x="5156844" y="3153271"/>
            <a:ext cx="2022476" cy="524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" y="0"/>
                </a:moveTo>
                <a:cubicBezTo>
                  <a:pt x="643" y="0"/>
                  <a:pt x="0" y="2479"/>
                  <a:pt x="0" y="5527"/>
                </a:cubicBezTo>
                <a:lnTo>
                  <a:pt x="0" y="9108"/>
                </a:lnTo>
                <a:cubicBezTo>
                  <a:pt x="0" y="10221"/>
                  <a:pt x="107" y="11200"/>
                  <a:pt x="254" y="12067"/>
                </a:cubicBezTo>
                <a:lnTo>
                  <a:pt x="178" y="21600"/>
                </a:lnTo>
                <a:lnTo>
                  <a:pt x="1725" y="14618"/>
                </a:lnTo>
                <a:lnTo>
                  <a:pt x="20172" y="14618"/>
                </a:lnTo>
                <a:cubicBezTo>
                  <a:pt x="20962" y="14618"/>
                  <a:pt x="21600" y="12155"/>
                  <a:pt x="21600" y="9108"/>
                </a:cubicBezTo>
                <a:lnTo>
                  <a:pt x="21600" y="5527"/>
                </a:lnTo>
                <a:cubicBezTo>
                  <a:pt x="21600" y="2479"/>
                  <a:pt x="20962" y="0"/>
                  <a:pt x="20172" y="0"/>
                </a:cubicBezTo>
                <a:lnTo>
                  <a:pt x="1433" y="0"/>
                </a:lnTo>
                <a:close/>
              </a:path>
            </a:pathLst>
          </a:custGeom>
          <a:solidFill>
            <a:srgbClr val="50A0E1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垃圾邮件概率</a:t>
            </a:r>
            <a:endParaRPr dirty="0"/>
          </a:p>
        </p:txBody>
      </p:sp>
      <p:sp>
        <p:nvSpPr>
          <p:cNvPr id="312" name="Naive NaiveBayes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垃圾邮件（</a:t>
            </a:r>
            <a:r>
              <a:rPr lang="en-US" altLang="zh-CN" dirty="0"/>
              <a:t>spam</a:t>
            </a:r>
            <a:r>
              <a:rPr lang="zh-CN" altLang="en-US" dirty="0"/>
              <a:t>）过滤器</a:t>
            </a:r>
            <a:endParaRPr dirty="0"/>
          </a:p>
        </p:txBody>
      </p:sp>
      <p:sp>
        <p:nvSpPr>
          <p:cNvPr id="313" name="Two classes (spam/ham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两类</a:t>
            </a:r>
            <a:r>
              <a:rPr lang="zh-CN" altLang="en-US" dirty="0"/>
              <a:t> （</a:t>
            </a:r>
            <a:r>
              <a:rPr lang="en-US" dirty="0"/>
              <a:t>spam/ham</a:t>
            </a:r>
            <a:r>
              <a:rPr lang="zh-CN" altLang="en-US" dirty="0"/>
              <a:t>）</a:t>
            </a: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特征</a:t>
            </a:r>
            <a:r>
              <a:rPr lang="zh-CN" altLang="en-US" dirty="0"/>
              <a:t> （</a:t>
            </a:r>
            <a:r>
              <a:rPr lang="ja-JP" altLang="en-US"/>
              <a:t>如出现</a:t>
            </a:r>
            <a:r>
              <a:rPr lang="en-US" dirty="0"/>
              <a:t>$$$</a:t>
            </a:r>
            <a:r>
              <a:rPr lang="zh-CN" altLang="en-US" dirty="0"/>
              <a:t>）</a:t>
            </a:r>
            <a:endParaRPr lang="en-US"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最简模型</a:t>
            </a:r>
            <a:endParaRPr lang="en-US" altLang="ja-JP" dirty="0"/>
          </a:p>
          <a:p>
            <a:pPr marL="1040731" lvl="1" indent="-240631"/>
            <a:r>
              <a:rPr lang="ja-JP" altLang="en-US"/>
              <a:t>计算垃圾</a:t>
            </a:r>
            <a:r>
              <a:rPr lang="en-US" altLang="zh-CN" dirty="0"/>
              <a:t>/</a:t>
            </a:r>
            <a:r>
              <a:rPr lang="ja-JP" altLang="en-US"/>
              <a:t>非垃圾邮件特征的出现次数</a:t>
            </a:r>
            <a:endParaRPr lang="en-US" altLang="ja-JP" dirty="0"/>
          </a:p>
          <a:p>
            <a:pPr marL="1040731" lvl="1" indent="-240631"/>
            <a:r>
              <a:rPr lang="ja-JP" altLang="en-US"/>
              <a:t>计算垃圾</a:t>
            </a:r>
            <a:r>
              <a:rPr lang="en-US" altLang="zh-CN" dirty="0"/>
              <a:t>/</a:t>
            </a:r>
            <a:r>
              <a:rPr lang="ja-JP" altLang="en-US"/>
              <a:t>非垃圾邮件</a:t>
            </a:r>
            <a:endParaRPr dirty="0"/>
          </a:p>
        </p:txBody>
      </p:sp>
      <p:pic>
        <p:nvPicPr>
          <p:cNvPr id="31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7753" y="3508226"/>
            <a:ext cx="4554141" cy="58266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feature probability"/>
          <p:cNvSpPr/>
          <p:nvPr/>
        </p:nvSpPr>
        <p:spPr>
          <a:xfrm>
            <a:off x="859536" y="3213546"/>
            <a:ext cx="1930099" cy="467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7" y="0"/>
                </a:moveTo>
                <a:cubicBezTo>
                  <a:pt x="537" y="0"/>
                  <a:pt x="0" y="2782"/>
                  <a:pt x="0" y="6203"/>
                </a:cubicBezTo>
                <a:lnTo>
                  <a:pt x="0" y="10222"/>
                </a:lnTo>
                <a:cubicBezTo>
                  <a:pt x="0" y="13643"/>
                  <a:pt x="537" y="16406"/>
                  <a:pt x="1197" y="16406"/>
                </a:cubicBezTo>
                <a:lnTo>
                  <a:pt x="18102" y="16406"/>
                </a:lnTo>
                <a:cubicBezTo>
                  <a:pt x="18285" y="16406"/>
                  <a:pt x="18453" y="16165"/>
                  <a:pt x="18608" y="15782"/>
                </a:cubicBezTo>
                <a:lnTo>
                  <a:pt x="21600" y="21600"/>
                </a:lnTo>
                <a:lnTo>
                  <a:pt x="19299" y="10240"/>
                </a:lnTo>
                <a:lnTo>
                  <a:pt x="19299" y="10222"/>
                </a:lnTo>
                <a:lnTo>
                  <a:pt x="19299" y="6203"/>
                </a:lnTo>
                <a:cubicBezTo>
                  <a:pt x="19299" y="2782"/>
                  <a:pt x="18762" y="0"/>
                  <a:pt x="18102" y="0"/>
                </a:cubicBezTo>
                <a:lnTo>
                  <a:pt x="1197" y="0"/>
                </a:lnTo>
                <a:close/>
              </a:path>
            </a:pathLst>
          </a:custGeom>
          <a:solidFill>
            <a:srgbClr val="50A0E1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1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特征概率</a:t>
            </a:r>
            <a:endParaRPr dirty="0"/>
          </a:p>
        </p:txBody>
      </p:sp>
      <p:pic>
        <p:nvPicPr>
          <p:cNvPr id="31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760" y="4224833"/>
            <a:ext cx="5826623" cy="669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LightningBoltTatoo_400x400.tiff" descr="LightningBoltTatoo_400x400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3894" y="852004"/>
            <a:ext cx="2819550" cy="281955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Naive NaiveBayes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朴素贝叶斯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垃圾邮件（</a:t>
            </a:r>
            <a:r>
              <a:rPr lang="en-US" altLang="zh-CN" dirty="0"/>
              <a:t>spam</a:t>
            </a:r>
            <a:r>
              <a:rPr lang="zh-CN" altLang="en-US" dirty="0"/>
              <a:t>）过滤器</a:t>
            </a:r>
            <a:endParaRPr dirty="0"/>
          </a:p>
        </p:txBody>
      </p:sp>
      <p:pic>
        <p:nvPicPr>
          <p:cNvPr id="32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630" y="4012759"/>
            <a:ext cx="5826622" cy="66972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what if n(i,y)=0?"/>
          <p:cNvSpPr/>
          <p:nvPr/>
        </p:nvSpPr>
        <p:spPr>
          <a:xfrm>
            <a:off x="540667" y="2512571"/>
            <a:ext cx="2820592" cy="1475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" y="0"/>
                </a:moveTo>
                <a:cubicBezTo>
                  <a:pt x="461" y="0"/>
                  <a:pt x="0" y="881"/>
                  <a:pt x="0" y="1964"/>
                </a:cubicBezTo>
                <a:lnTo>
                  <a:pt x="0" y="12750"/>
                </a:lnTo>
                <a:cubicBezTo>
                  <a:pt x="0" y="13833"/>
                  <a:pt x="461" y="14708"/>
                  <a:pt x="1027" y="14708"/>
                </a:cubicBezTo>
                <a:lnTo>
                  <a:pt x="17950" y="14708"/>
                </a:lnTo>
                <a:cubicBezTo>
                  <a:pt x="17991" y="14708"/>
                  <a:pt x="18026" y="14676"/>
                  <a:pt x="18065" y="14667"/>
                </a:cubicBezTo>
                <a:lnTo>
                  <a:pt x="21600" y="21600"/>
                </a:lnTo>
                <a:lnTo>
                  <a:pt x="18904" y="13424"/>
                </a:lnTo>
                <a:cubicBezTo>
                  <a:pt x="18945" y="13211"/>
                  <a:pt x="18977" y="12989"/>
                  <a:pt x="18977" y="12750"/>
                </a:cubicBezTo>
                <a:lnTo>
                  <a:pt x="18977" y="1964"/>
                </a:lnTo>
                <a:cubicBezTo>
                  <a:pt x="18977" y="881"/>
                  <a:pt x="18516" y="0"/>
                  <a:pt x="17950" y="0"/>
                </a:cubicBezTo>
                <a:lnTo>
                  <a:pt x="1027" y="0"/>
                </a:lnTo>
                <a:close/>
              </a:path>
            </a:pathLst>
          </a:custGeom>
          <a:solidFill>
            <a:srgbClr val="FF401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如果</a:t>
            </a:r>
            <a:r>
              <a:rPr lang="zh-CN" altLang="en-US" dirty="0"/>
              <a:t> </a:t>
            </a:r>
            <a:r>
              <a:rPr dirty="0"/>
              <a:t>n(</a:t>
            </a:r>
            <a:r>
              <a:rPr dirty="0" err="1"/>
              <a:t>i,y</a:t>
            </a:r>
            <a:r>
              <a:rPr dirty="0"/>
              <a:t>)=0</a:t>
            </a:r>
            <a:r>
              <a:rPr lang="zh-CN" altLang="en-US" dirty="0"/>
              <a:t>？</a:t>
            </a:r>
            <a:endParaRPr dirty="0"/>
          </a:p>
        </p:txBody>
      </p:sp>
      <p:sp>
        <p:nvSpPr>
          <p:cNvPr id="322" name="what if n(i,y)=n(y)?"/>
          <p:cNvSpPr/>
          <p:nvPr/>
        </p:nvSpPr>
        <p:spPr>
          <a:xfrm>
            <a:off x="3621409" y="1856239"/>
            <a:ext cx="2672161" cy="216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" y="0"/>
                </a:moveTo>
                <a:cubicBezTo>
                  <a:pt x="486" y="0"/>
                  <a:pt x="0" y="599"/>
                  <a:pt x="0" y="1336"/>
                </a:cubicBezTo>
                <a:lnTo>
                  <a:pt x="0" y="8672"/>
                </a:lnTo>
                <a:cubicBezTo>
                  <a:pt x="0" y="9408"/>
                  <a:pt x="486" y="10004"/>
                  <a:pt x="1084" y="10004"/>
                </a:cubicBezTo>
                <a:lnTo>
                  <a:pt x="16807" y="10004"/>
                </a:lnTo>
                <a:lnTo>
                  <a:pt x="17346" y="21600"/>
                </a:lnTo>
                <a:lnTo>
                  <a:pt x="17888" y="10004"/>
                </a:lnTo>
                <a:lnTo>
                  <a:pt x="20519" y="10004"/>
                </a:lnTo>
                <a:cubicBezTo>
                  <a:pt x="21117" y="10004"/>
                  <a:pt x="21600" y="9408"/>
                  <a:pt x="21600" y="8672"/>
                </a:cubicBezTo>
                <a:lnTo>
                  <a:pt x="21600" y="1336"/>
                </a:lnTo>
                <a:cubicBezTo>
                  <a:pt x="21600" y="599"/>
                  <a:pt x="21117" y="0"/>
                  <a:pt x="20519" y="0"/>
                </a:cubicBezTo>
                <a:lnTo>
                  <a:pt x="1084" y="0"/>
                </a:lnTo>
                <a:close/>
              </a:path>
            </a:pathLst>
          </a:custGeom>
          <a:solidFill>
            <a:srgbClr val="FF401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如果</a:t>
            </a:r>
            <a:r>
              <a:rPr lang="zh-CN" altLang="en-US" dirty="0"/>
              <a:t> </a:t>
            </a:r>
            <a:r>
              <a:rPr dirty="0"/>
              <a:t>n(</a:t>
            </a:r>
            <a:r>
              <a:rPr dirty="0" err="1"/>
              <a:t>i,y</a:t>
            </a:r>
            <a:r>
              <a:rPr dirty="0"/>
              <a:t>)=n(y)</a:t>
            </a:r>
            <a:r>
              <a:rPr lang="zh-CN" altLang="en-US" dirty="0"/>
              <a:t> ？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or each document (x,y) d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对于每一个文档</a:t>
            </a:r>
            <a:r>
              <a:rPr lang="zh-CN" altLang="en-US" dirty="0"/>
              <a:t> （</a:t>
            </a:r>
            <a:r>
              <a:rPr dirty="0"/>
              <a:t>x</a:t>
            </a:r>
            <a:r>
              <a:rPr lang="zh-CN" altLang="en-US" dirty="0"/>
              <a:t>，</a:t>
            </a:r>
            <a:r>
              <a:rPr dirty="0"/>
              <a:t>y</a:t>
            </a:r>
            <a:r>
              <a:rPr lang="zh-CN" altLang="en-US" dirty="0"/>
              <a:t>）：</a:t>
            </a:r>
            <a:endParaRPr dirty="0"/>
          </a:p>
          <a:p>
            <a:pPr marL="547035" lvl="1" indent="-211755" defTabSz="402336">
              <a:defRPr sz="2112"/>
            </a:pPr>
            <a:r>
              <a:rPr lang="ja-JP" altLang="en-US"/>
              <a:t>对于每个</a:t>
            </a:r>
            <a:r>
              <a:rPr lang="zh-CN" altLang="en-US" dirty="0"/>
              <a:t> </a:t>
            </a:r>
            <a:r>
              <a:rPr lang="en-US" altLang="ja-JP" dirty="0"/>
              <a:t>y</a:t>
            </a:r>
            <a:r>
              <a:rPr lang="zh-CN" altLang="en-US" dirty="0"/>
              <a:t>，</a:t>
            </a:r>
            <a:r>
              <a:rPr lang="ja-JP" altLang="en-US"/>
              <a:t>标签计数 </a:t>
            </a:r>
            <a:endParaRPr lang="en-US" altLang="ja-JP" dirty="0"/>
          </a:p>
          <a:p>
            <a:pPr marL="547035" lvl="1" indent="-211755" defTabSz="402336">
              <a:defRPr sz="2112"/>
            </a:pPr>
            <a:r>
              <a:rPr lang="ja-JP" altLang="en-US"/>
              <a:t>对于每个</a:t>
            </a:r>
            <a:r>
              <a:rPr lang="zh-CN" altLang="en-US" dirty="0"/>
              <a:t> </a:t>
            </a:r>
            <a:r>
              <a:rPr dirty="0"/>
              <a:t>x</a:t>
            </a:r>
            <a:r>
              <a:rPr baseline="-5999" dirty="0"/>
              <a:t>i</a:t>
            </a:r>
            <a:endParaRPr dirty="0"/>
          </a:p>
          <a:p>
            <a:pPr marL="882315" lvl="2" indent="-211755" defTabSz="402336">
              <a:defRPr sz="2112"/>
            </a:pPr>
            <a:r>
              <a:rPr lang="ja-JP" altLang="en-US"/>
              <a:t>汇总统计 </a:t>
            </a:r>
            <a:r>
              <a:rPr lang="zh-CN" altLang="en-US" dirty="0"/>
              <a:t>（</a:t>
            </a:r>
            <a:r>
              <a:rPr dirty="0"/>
              <a:t>x</a:t>
            </a:r>
            <a:r>
              <a:rPr baseline="-5999" dirty="0"/>
              <a:t>i</a:t>
            </a:r>
            <a:r>
              <a:rPr dirty="0"/>
              <a:t>, y</a:t>
            </a:r>
            <a:r>
              <a:rPr lang="zh-CN" altLang="en-US" dirty="0"/>
              <a:t>）</a:t>
            </a:r>
            <a:endParaRPr lang="en-US" dirty="0"/>
          </a:p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对于每个</a:t>
            </a:r>
            <a:r>
              <a:rPr lang="zh-CN" altLang="en-US" dirty="0"/>
              <a:t> </a:t>
            </a:r>
            <a:r>
              <a:rPr lang="en-US" altLang="ja-JP" dirty="0"/>
              <a:t>y</a:t>
            </a:r>
            <a:r>
              <a:rPr lang="zh-CN" altLang="en-US" dirty="0"/>
              <a:t>，</a:t>
            </a:r>
            <a:r>
              <a:rPr lang="ja-JP" altLang="en-US"/>
              <a:t>估量概率</a:t>
            </a:r>
            <a:r>
              <a:rPr lang="zh-CN" altLang="en-US" dirty="0"/>
              <a:t> </a:t>
            </a:r>
            <a:r>
              <a:rPr lang="en-US" dirty="0"/>
              <a:t>p(y)</a:t>
            </a:r>
          </a:p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对于每对</a:t>
            </a:r>
            <a:r>
              <a:rPr lang="zh-CN" altLang="en-US" dirty="0"/>
              <a:t>（</a:t>
            </a:r>
            <a:r>
              <a:rPr dirty="0"/>
              <a:t>x</a:t>
            </a:r>
            <a:r>
              <a:rPr baseline="-5999" dirty="0"/>
              <a:t>i</a:t>
            </a:r>
            <a:r>
              <a:rPr lang="zh-CN" altLang="en-US" baseline="-5999" dirty="0"/>
              <a:t>，</a:t>
            </a:r>
            <a:r>
              <a:rPr dirty="0"/>
              <a:t>y</a:t>
            </a:r>
            <a:r>
              <a:rPr lang="zh-CN" altLang="en-US" dirty="0"/>
              <a:t>）：</a:t>
            </a:r>
            <a:br>
              <a:rPr dirty="0"/>
            </a:br>
            <a:r>
              <a:rPr lang="ja-JP" altLang="en-US"/>
              <a:t>估量概率</a:t>
            </a:r>
            <a:r>
              <a:rPr dirty="0"/>
              <a:t>p</a:t>
            </a:r>
            <a:r>
              <a:rPr lang="en-US" dirty="0"/>
              <a:t>(</a:t>
            </a:r>
            <a:r>
              <a:rPr dirty="0" err="1"/>
              <a:t>x</a:t>
            </a:r>
            <a:r>
              <a:rPr baseline="-5999" dirty="0" err="1"/>
              <a:t>i</a:t>
            </a:r>
            <a:r>
              <a:rPr dirty="0" err="1"/>
              <a:t>|y</a:t>
            </a:r>
            <a:r>
              <a:rPr dirty="0"/>
              <a:t>), e.g. </a:t>
            </a:r>
            <a:r>
              <a:rPr dirty="0" err="1"/>
              <a:t>Parzen</a:t>
            </a:r>
            <a:r>
              <a:rPr lang="ja-JP" altLang="en-US"/>
              <a:t>窗估计</a:t>
            </a:r>
            <a:r>
              <a:rPr dirty="0"/>
              <a:t>, </a:t>
            </a:r>
            <a:r>
              <a:rPr lang="ja-JP" altLang="en-US"/>
              <a:t>指数族</a:t>
            </a:r>
            <a:r>
              <a:rPr lang="zh-CN" altLang="en-US" dirty="0"/>
              <a:t> （</a:t>
            </a:r>
            <a:r>
              <a:rPr lang="ja-JP" altLang="en-US"/>
              <a:t>高斯</a:t>
            </a:r>
            <a:r>
              <a:rPr dirty="0"/>
              <a:t>, Laplace, </a:t>
            </a:r>
            <a:r>
              <a:rPr lang="ja-JP" altLang="en-US"/>
              <a:t>泊松分布</a:t>
            </a:r>
            <a:r>
              <a:rPr dirty="0"/>
              <a:t>, ...</a:t>
            </a:r>
            <a:r>
              <a:rPr lang="zh-CN" altLang="en-US" dirty="0"/>
              <a:t>）</a:t>
            </a:r>
            <a:r>
              <a:rPr dirty="0"/>
              <a:t>, </a:t>
            </a:r>
            <a:r>
              <a:rPr lang="ja-JP" altLang="en-US"/>
              <a:t>混合分布</a:t>
            </a:r>
            <a:endParaRPr dirty="0"/>
          </a:p>
          <a:p>
            <a:pPr marL="211755" indent="-211755" defTabSz="402336">
              <a:buSzPct val="100000"/>
              <a:buChar char="•"/>
              <a:defRPr sz="2112"/>
            </a:pPr>
            <a:r>
              <a:rPr lang="ja-JP" altLang="en-US"/>
              <a:t>对于每个新的变量</a:t>
            </a:r>
            <a:r>
              <a:rPr lang="zh-CN" altLang="en-US" dirty="0"/>
              <a:t>，</a:t>
            </a:r>
            <a:r>
              <a:rPr lang="ja-JP" altLang="en-US"/>
              <a:t>计算</a:t>
            </a:r>
            <a:endParaRPr dirty="0"/>
          </a:p>
        </p:txBody>
      </p:sp>
      <p:sp>
        <p:nvSpPr>
          <p:cNvPr id="325" name="Simpl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简易模型</a:t>
            </a:r>
            <a:endParaRPr dirty="0"/>
          </a:p>
        </p:txBody>
      </p:sp>
      <p:pic>
        <p:nvPicPr>
          <p:cNvPr id="32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511" y="4153495"/>
            <a:ext cx="2501782" cy="569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"/>
          <p:cNvSpPr/>
          <p:nvPr/>
        </p:nvSpPr>
        <p:spPr>
          <a:xfrm>
            <a:off x="-38100" y="-89297"/>
            <a:ext cx="9464279" cy="532209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0"/>
            <a:ext cx="3429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loating point numbers (FP64)…"/>
          <p:cNvSpPr txBox="1">
            <a:spLocks noGrp="1"/>
          </p:cNvSpPr>
          <p:nvPr>
            <p:ph type="body" idx="1"/>
          </p:nvPr>
        </p:nvSpPr>
        <p:spPr>
          <a:xfrm>
            <a:off x="340592" y="8950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00526" indent="-200526">
              <a:buSzPct val="100000"/>
              <a:buChar char="•"/>
            </a:pPr>
            <a:r>
              <a:rPr lang="ja-JP" altLang="en-US"/>
              <a:t>浮点数字</a:t>
            </a:r>
            <a:r>
              <a:rPr lang="zh-CN" altLang="en-US" dirty="0"/>
              <a:t>（</a:t>
            </a:r>
            <a:r>
              <a:rPr dirty="0"/>
              <a:t>FP64</a:t>
            </a:r>
            <a:r>
              <a:rPr lang="zh-CN" altLang="en-US" dirty="0"/>
              <a:t>）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200526" indent="-200526">
              <a:buSzPct val="100000"/>
              <a:buChar char="•"/>
            </a:pPr>
            <a:r>
              <a:rPr lang="ja-JP" altLang="en-US"/>
              <a:t>概率可能非常小</a:t>
            </a:r>
            <a:r>
              <a:rPr dirty="0"/>
              <a:t>. </a:t>
            </a:r>
            <a:br>
              <a:rPr dirty="0"/>
            </a:br>
            <a:r>
              <a:rPr lang="ja-JP" altLang="en-US"/>
              <a:t>特别是许多较小概率相乘。</a:t>
            </a:r>
            <a:r>
              <a:rPr dirty="0">
                <a:solidFill>
                  <a:srgbClr val="E32400"/>
                </a:solidFill>
              </a:rPr>
              <a:t> </a:t>
            </a:r>
            <a:r>
              <a:rPr lang="ja-JP" altLang="en-US">
                <a:solidFill>
                  <a:srgbClr val="E32400"/>
                </a:solidFill>
              </a:rPr>
              <a:t>下溢</a:t>
            </a:r>
            <a:r>
              <a:rPr dirty="0">
                <a:solidFill>
                  <a:srgbClr val="E32400"/>
                </a:solidFill>
              </a:rPr>
              <a:t>!</a:t>
            </a:r>
          </a:p>
          <a:p>
            <a:pPr marL="200526" indent="-200526">
              <a:buSzPct val="100000"/>
              <a:buChar char="•"/>
            </a:pPr>
            <a:r>
              <a:rPr lang="ja-JP" altLang="en-US"/>
              <a:t>数据存储在尾数中，而不是指数</a:t>
            </a:r>
            <a:endParaRPr dirty="0">
              <a:solidFill>
                <a:srgbClr val="E32400"/>
              </a:solidFill>
            </a:endParaRPr>
          </a:p>
        </p:txBody>
      </p:sp>
      <p:sp>
        <p:nvSpPr>
          <p:cNvPr id="332" name="Products of Probabilities in log-sp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对数空间中的概率乘积</a:t>
            </a:r>
            <a:endParaRPr dirty="0"/>
          </a:p>
        </p:txBody>
      </p:sp>
      <p:grpSp>
        <p:nvGrpSpPr>
          <p:cNvPr id="336" name="Group"/>
          <p:cNvGrpSpPr/>
          <p:nvPr/>
        </p:nvGrpSpPr>
        <p:grpSpPr>
          <a:xfrm>
            <a:off x="1754336" y="1451719"/>
            <a:ext cx="2015878" cy="321469"/>
            <a:chOff x="0" y="0"/>
            <a:chExt cx="2015876" cy="321468"/>
          </a:xfrm>
        </p:grpSpPr>
        <p:sp>
          <p:nvSpPr>
            <p:cNvPr id="333" name="52"/>
            <p:cNvSpPr/>
            <p:nvPr/>
          </p:nvSpPr>
          <p:spPr>
            <a:xfrm>
              <a:off x="0" y="0"/>
              <a:ext cx="1352848" cy="321469"/>
            </a:xfrm>
            <a:prstGeom prst="rect">
              <a:avLst/>
            </a:prstGeom>
            <a:solidFill>
              <a:srgbClr val="50A0E1">
                <a:alpha val="7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52</a:t>
              </a:r>
            </a:p>
          </p:txBody>
        </p:sp>
        <p:sp>
          <p:nvSpPr>
            <p:cNvPr id="334" name="11"/>
            <p:cNvSpPr/>
            <p:nvPr/>
          </p:nvSpPr>
          <p:spPr>
            <a:xfrm>
              <a:off x="1352847" y="0"/>
              <a:ext cx="502296" cy="321469"/>
            </a:xfrm>
            <a:prstGeom prst="rect">
              <a:avLst/>
            </a:prstGeom>
            <a:solidFill>
              <a:srgbClr val="73FA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11</a:t>
              </a:r>
            </a:p>
          </p:txBody>
        </p:sp>
        <p:sp>
          <p:nvSpPr>
            <p:cNvPr id="335" name="1"/>
            <p:cNvSpPr/>
            <p:nvPr/>
          </p:nvSpPr>
          <p:spPr>
            <a:xfrm>
              <a:off x="1855142" y="0"/>
              <a:ext cx="160735" cy="321469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algn="ctr" defTabSz="308074">
                <a:defRPr sz="14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37" name="mantissa"/>
          <p:cNvSpPr/>
          <p:nvPr/>
        </p:nvSpPr>
        <p:spPr>
          <a:xfrm>
            <a:off x="930225" y="1726109"/>
            <a:ext cx="1667670" cy="505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75" y="7567"/>
                </a:lnTo>
                <a:cubicBezTo>
                  <a:pt x="16524" y="7476"/>
                  <a:pt x="16376" y="7349"/>
                  <a:pt x="16213" y="7349"/>
                </a:cubicBezTo>
                <a:lnTo>
                  <a:pt x="1917" y="7349"/>
                </a:lnTo>
                <a:cubicBezTo>
                  <a:pt x="858" y="7349"/>
                  <a:pt x="0" y="9366"/>
                  <a:pt x="0" y="11858"/>
                </a:cubicBezTo>
                <a:lnTo>
                  <a:pt x="0" y="17079"/>
                </a:lnTo>
                <a:cubicBezTo>
                  <a:pt x="0" y="19571"/>
                  <a:pt x="858" y="21600"/>
                  <a:pt x="1917" y="21600"/>
                </a:cubicBezTo>
                <a:lnTo>
                  <a:pt x="16213" y="21600"/>
                </a:lnTo>
                <a:cubicBezTo>
                  <a:pt x="17273" y="21600"/>
                  <a:pt x="18135" y="19571"/>
                  <a:pt x="18135" y="17079"/>
                </a:cubicBezTo>
                <a:lnTo>
                  <a:pt x="18135" y="11858"/>
                </a:lnTo>
                <a:cubicBezTo>
                  <a:pt x="18135" y="11574"/>
                  <a:pt x="18085" y="11329"/>
                  <a:pt x="18063" y="11060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50A0E1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尾数</a:t>
            </a:r>
            <a:endParaRPr dirty="0"/>
          </a:p>
        </p:txBody>
      </p:sp>
      <p:sp>
        <p:nvSpPr>
          <p:cNvPr id="338" name="sign"/>
          <p:cNvSpPr/>
          <p:nvPr/>
        </p:nvSpPr>
        <p:spPr>
          <a:xfrm>
            <a:off x="3766392" y="1538542"/>
            <a:ext cx="1610279" cy="448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82" y="0"/>
                </a:moveTo>
                <a:cubicBezTo>
                  <a:pt x="9619" y="0"/>
                  <a:pt x="8956" y="890"/>
                  <a:pt x="8489" y="2234"/>
                </a:cubicBezTo>
                <a:lnTo>
                  <a:pt x="0" y="2139"/>
                </a:lnTo>
                <a:lnTo>
                  <a:pt x="7833" y="8747"/>
                </a:lnTo>
                <a:lnTo>
                  <a:pt x="7833" y="15145"/>
                </a:lnTo>
                <a:cubicBezTo>
                  <a:pt x="7833" y="18711"/>
                  <a:pt x="8974" y="21600"/>
                  <a:pt x="10382" y="21600"/>
                </a:cubicBezTo>
                <a:lnTo>
                  <a:pt x="19052" y="21600"/>
                </a:lnTo>
                <a:cubicBezTo>
                  <a:pt x="20460" y="21600"/>
                  <a:pt x="21600" y="18711"/>
                  <a:pt x="21600" y="15145"/>
                </a:cubicBezTo>
                <a:lnTo>
                  <a:pt x="21600" y="6455"/>
                </a:lnTo>
                <a:cubicBezTo>
                  <a:pt x="21600" y="2889"/>
                  <a:pt x="20460" y="0"/>
                  <a:pt x="19052" y="0"/>
                </a:cubicBezTo>
                <a:lnTo>
                  <a:pt x="10382" y="0"/>
                </a:ln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zh-CN" altLang="en-US" dirty="0"/>
              <a:t>         </a:t>
            </a:r>
            <a:r>
              <a:rPr lang="ja-JP" altLang="en-US"/>
              <a:t>正负性</a:t>
            </a:r>
            <a:endParaRPr dirty="0"/>
          </a:p>
        </p:txBody>
      </p:sp>
      <p:sp>
        <p:nvSpPr>
          <p:cNvPr id="339" name="exponent"/>
          <p:cNvSpPr/>
          <p:nvPr/>
        </p:nvSpPr>
        <p:spPr>
          <a:xfrm>
            <a:off x="3040211" y="1760884"/>
            <a:ext cx="1300163" cy="470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5" y="0"/>
                </a:moveTo>
                <a:lnTo>
                  <a:pt x="2888" y="7714"/>
                </a:lnTo>
                <a:lnTo>
                  <a:pt x="2262" y="7714"/>
                </a:lnTo>
                <a:cubicBezTo>
                  <a:pt x="1012" y="7714"/>
                  <a:pt x="0" y="9391"/>
                  <a:pt x="0" y="11461"/>
                </a:cubicBezTo>
                <a:lnTo>
                  <a:pt x="0" y="17853"/>
                </a:lnTo>
                <a:cubicBezTo>
                  <a:pt x="0" y="19922"/>
                  <a:pt x="1012" y="21600"/>
                  <a:pt x="2262" y="21600"/>
                </a:cubicBezTo>
                <a:lnTo>
                  <a:pt x="19338" y="21600"/>
                </a:lnTo>
                <a:cubicBezTo>
                  <a:pt x="20588" y="21600"/>
                  <a:pt x="21600" y="19922"/>
                  <a:pt x="21600" y="17853"/>
                </a:cubicBezTo>
                <a:lnTo>
                  <a:pt x="21600" y="11461"/>
                </a:lnTo>
                <a:cubicBezTo>
                  <a:pt x="21600" y="9391"/>
                  <a:pt x="20588" y="7714"/>
                  <a:pt x="19338" y="7714"/>
                </a:cubicBezTo>
                <a:lnTo>
                  <a:pt x="5143" y="7714"/>
                </a:lnTo>
                <a:lnTo>
                  <a:pt x="4015" y="0"/>
                </a:lnTo>
                <a:close/>
              </a:path>
            </a:pathLst>
          </a:custGeom>
          <a:solidFill>
            <a:srgbClr val="00FA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endParaRPr lang="en-US" altLang="ja-JP" dirty="0"/>
          </a:p>
          <a:p>
            <a:r>
              <a:rPr lang="ja-JP" altLang="en-US"/>
              <a:t>指数</a:t>
            </a:r>
            <a:endParaRPr dirty="0"/>
          </a:p>
        </p:txBody>
      </p:sp>
      <p:pic>
        <p:nvPicPr>
          <p:cNvPr id="34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3929" y="1578506"/>
            <a:ext cx="1519155" cy="368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365" y="4148832"/>
            <a:ext cx="1615278" cy="564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981" y="4148832"/>
            <a:ext cx="4621286" cy="564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loating point numbers on GP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GPUs</a:t>
            </a:r>
            <a:r>
              <a:rPr lang="zh-CN" altLang="en-US" dirty="0"/>
              <a:t> </a:t>
            </a:r>
            <a:r>
              <a:rPr lang="ja-JP" altLang="en-US"/>
              <a:t>的浮点数字</a:t>
            </a:r>
            <a:endParaRPr dirty="0"/>
          </a:p>
        </p:txBody>
      </p:sp>
      <p:sp>
        <p:nvSpPr>
          <p:cNvPr id="345" name="NVIDIA Titan RT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NVIDIA Titan RTX</a:t>
            </a:r>
          </a:p>
          <a:p>
            <a:pPr marL="240631" indent="-240631">
              <a:buSzPct val="100000"/>
              <a:buChar char="•"/>
            </a:pPr>
            <a:r>
              <a:rPr dirty="0"/>
              <a:t>400 </a:t>
            </a:r>
            <a:r>
              <a:rPr dirty="0" err="1"/>
              <a:t>GFlops</a:t>
            </a:r>
            <a:r>
              <a:rPr dirty="0"/>
              <a:t> FP64</a:t>
            </a:r>
          </a:p>
          <a:p>
            <a:pPr marL="240631" indent="-240631">
              <a:buSzPct val="100000"/>
              <a:buChar char="•"/>
            </a:pPr>
            <a:r>
              <a:rPr dirty="0"/>
              <a:t>13 </a:t>
            </a:r>
            <a:r>
              <a:rPr dirty="0" err="1"/>
              <a:t>TFlops</a:t>
            </a:r>
            <a:r>
              <a:rPr dirty="0"/>
              <a:t> FP32</a:t>
            </a:r>
          </a:p>
          <a:p>
            <a:pPr marL="240631" indent="-240631">
              <a:buSzPct val="100000"/>
              <a:buChar char="•"/>
            </a:pPr>
            <a:r>
              <a:rPr dirty="0"/>
              <a:t>27 </a:t>
            </a:r>
            <a:r>
              <a:rPr dirty="0" err="1"/>
              <a:t>TFlops</a:t>
            </a:r>
            <a:r>
              <a:rPr dirty="0"/>
              <a:t> FP16</a:t>
            </a:r>
          </a:p>
          <a:p>
            <a:pPr marL="240631" indent="-240631">
              <a:buSzPct val="100000"/>
              <a:buChar char="•"/>
            </a:pPr>
            <a:r>
              <a:rPr dirty="0"/>
              <a:t>107 </a:t>
            </a:r>
            <a:r>
              <a:rPr dirty="0" err="1"/>
              <a:t>TFlops</a:t>
            </a:r>
            <a:r>
              <a:rPr dirty="0"/>
              <a:t> FP16 Tensor cores</a:t>
            </a:r>
          </a:p>
          <a:p>
            <a:pPr marL="240631" indent="-240631">
              <a:buSzPct val="100000"/>
              <a:buChar char="•"/>
            </a:pPr>
            <a:r>
              <a:rPr dirty="0"/>
              <a:t>215 </a:t>
            </a:r>
            <a:r>
              <a:rPr dirty="0" err="1"/>
              <a:t>TFlops</a:t>
            </a:r>
            <a:r>
              <a:rPr dirty="0"/>
              <a:t> INT8 Tensor cores</a:t>
            </a:r>
          </a:p>
          <a:p>
            <a:pPr marL="240631" indent="-240631">
              <a:buSzPct val="100000"/>
              <a:buChar char="•"/>
            </a:pPr>
            <a:r>
              <a:rPr dirty="0"/>
              <a:t>430 </a:t>
            </a:r>
            <a:r>
              <a:rPr dirty="0" err="1"/>
              <a:t>TFlops</a:t>
            </a:r>
            <a:r>
              <a:rPr dirty="0"/>
              <a:t> INT4 Tensor cores</a:t>
            </a:r>
          </a:p>
        </p:txBody>
      </p:sp>
      <p:sp>
        <p:nvSpPr>
          <p:cNvPr id="346" name="Square"/>
          <p:cNvSpPr/>
          <p:nvPr/>
        </p:nvSpPr>
        <p:spPr>
          <a:xfrm>
            <a:off x="5346700" y="965666"/>
            <a:ext cx="3251200" cy="32512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7" name="Square"/>
          <p:cNvSpPr/>
          <p:nvPr/>
        </p:nvSpPr>
        <p:spPr>
          <a:xfrm>
            <a:off x="5346700" y="965666"/>
            <a:ext cx="1625600" cy="16256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8" name="Square"/>
          <p:cNvSpPr/>
          <p:nvPr/>
        </p:nvSpPr>
        <p:spPr>
          <a:xfrm>
            <a:off x="6972300" y="2585701"/>
            <a:ext cx="1625600" cy="16256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9" name="Square"/>
          <p:cNvSpPr/>
          <p:nvPr/>
        </p:nvSpPr>
        <p:spPr>
          <a:xfrm>
            <a:off x="5346700" y="97123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Square"/>
          <p:cNvSpPr/>
          <p:nvPr/>
        </p:nvSpPr>
        <p:spPr>
          <a:xfrm>
            <a:off x="6159500" y="177133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1" name="Square"/>
          <p:cNvSpPr/>
          <p:nvPr/>
        </p:nvSpPr>
        <p:spPr>
          <a:xfrm>
            <a:off x="6972300" y="259683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2" name="Square"/>
          <p:cNvSpPr/>
          <p:nvPr/>
        </p:nvSpPr>
        <p:spPr>
          <a:xfrm>
            <a:off x="7785100" y="3398501"/>
            <a:ext cx="812800" cy="812801"/>
          </a:xfrm>
          <a:prstGeom prst="rect">
            <a:avLst/>
          </a:prstGeom>
          <a:solidFill>
            <a:schemeClr val="accent3">
              <a:alpha val="2518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3" name="For fixed bandwidth, twice the number of operations…"/>
          <p:cNvSpPr txBox="1"/>
          <p:nvPr/>
        </p:nvSpPr>
        <p:spPr>
          <a:xfrm>
            <a:off x="2910007" y="4250619"/>
            <a:ext cx="332398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对于固定带宽，操作次数的两倍</a:t>
            </a:r>
            <a:endParaRPr lang="en-US" altLang="ja-JP" dirty="0"/>
          </a:p>
          <a:p>
            <a:pPr algn="ctr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上溢</a:t>
            </a:r>
            <a:r>
              <a:rPr dirty="0"/>
              <a:t> / </a:t>
            </a:r>
            <a:r>
              <a:rPr lang="ja-JP" altLang="en-US"/>
              <a:t>下溢</a:t>
            </a:r>
            <a:r>
              <a:rPr dirty="0"/>
              <a:t> </a:t>
            </a:r>
            <a:r>
              <a:rPr lang="ja-JP" altLang="en-US"/>
              <a:t>很危险</a:t>
            </a:r>
            <a:endParaRPr dirty="0"/>
          </a:p>
        </p:txBody>
      </p:sp>
      <p:sp>
        <p:nvSpPr>
          <p:cNvPr id="354" name="FP64"/>
          <p:cNvSpPr txBox="1"/>
          <p:nvPr/>
        </p:nvSpPr>
        <p:spPr>
          <a:xfrm>
            <a:off x="7459837" y="1603136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FP64</a:t>
            </a:r>
          </a:p>
        </p:txBody>
      </p:sp>
      <p:sp>
        <p:nvSpPr>
          <p:cNvPr id="355" name="FP32"/>
          <p:cNvSpPr txBox="1"/>
          <p:nvPr/>
        </p:nvSpPr>
        <p:spPr>
          <a:xfrm>
            <a:off x="6240637" y="12023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FP32</a:t>
            </a:r>
          </a:p>
        </p:txBody>
      </p:sp>
      <p:sp>
        <p:nvSpPr>
          <p:cNvPr id="356" name="FP16"/>
          <p:cNvSpPr txBox="1"/>
          <p:nvPr/>
        </p:nvSpPr>
        <p:spPr>
          <a:xfrm>
            <a:off x="5427837" y="12023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  <p:sp>
        <p:nvSpPr>
          <p:cNvPr id="357" name="FP32"/>
          <p:cNvSpPr txBox="1"/>
          <p:nvPr/>
        </p:nvSpPr>
        <p:spPr>
          <a:xfrm>
            <a:off x="7866237" y="28279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FP32</a:t>
            </a:r>
          </a:p>
        </p:txBody>
      </p:sp>
      <p:sp>
        <p:nvSpPr>
          <p:cNvPr id="358" name="FP16"/>
          <p:cNvSpPr txBox="1"/>
          <p:nvPr/>
        </p:nvSpPr>
        <p:spPr>
          <a:xfrm>
            <a:off x="6240637" y="20024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  <p:sp>
        <p:nvSpPr>
          <p:cNvPr id="359" name="FP16"/>
          <p:cNvSpPr txBox="1"/>
          <p:nvPr/>
        </p:nvSpPr>
        <p:spPr>
          <a:xfrm>
            <a:off x="7053437" y="282790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  <p:sp>
        <p:nvSpPr>
          <p:cNvPr id="360" name="FP16"/>
          <p:cNvSpPr txBox="1"/>
          <p:nvPr/>
        </p:nvSpPr>
        <p:spPr>
          <a:xfrm>
            <a:off x="7866237" y="3629571"/>
            <a:ext cx="65052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FP16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ampling"/>
          <p:cNvSpPr txBox="1">
            <a:spLocks noGrp="1"/>
          </p:cNvSpPr>
          <p:nvPr>
            <p:ph type="title"/>
          </p:nvPr>
        </p:nvSpPr>
        <p:spPr>
          <a:xfrm>
            <a:off x="5153436" y="1969202"/>
            <a:ext cx="2989959" cy="120509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采样</a:t>
            </a:r>
            <a:endParaRPr dirty="0"/>
          </a:p>
        </p:txBody>
      </p:sp>
      <p:pic>
        <p:nvPicPr>
          <p:cNvPr id="363" name="coin_flip1.tiff" descr="coin_flip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042" y="322360"/>
            <a:ext cx="2989958" cy="4498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Uniform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均匀分布</a:t>
            </a:r>
            <a:endParaRPr dirty="0"/>
          </a:p>
        </p:txBody>
      </p:sp>
      <p:sp>
        <p:nvSpPr>
          <p:cNvPr id="366" name="Constant within an interval, zero outsi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在一个区间内恒定，在区间外为零</a:t>
            </a:r>
            <a:endParaRPr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用于初始化参数或负载分配</a:t>
            </a:r>
            <a:endParaRPr dirty="0"/>
          </a:p>
        </p:txBody>
      </p:sp>
      <p:pic>
        <p:nvPicPr>
          <p:cNvPr id="367" name="p(x)_=_frac_1_U-.pdf" descr="p(x)_=_frac_1_U-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0728" y="1568598"/>
            <a:ext cx="3902544" cy="665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03681"/>
            <a:ext cx="9144000" cy="48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Probability"/>
          <p:cNvSpPr txBox="1">
            <a:spLocks noGrp="1"/>
          </p:cNvSpPr>
          <p:nvPr>
            <p:ph type="title"/>
          </p:nvPr>
        </p:nvSpPr>
        <p:spPr>
          <a:xfrm>
            <a:off x="685800" y="292802"/>
            <a:ext cx="7772400" cy="93010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lang="ja-JP" altLang="en-US"/>
              <a:t>基础概率</a:t>
            </a:r>
            <a:endParaRPr dirty="0"/>
          </a:p>
        </p:txBody>
      </p:sp>
      <p:pic>
        <p:nvPicPr>
          <p:cNvPr id="21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50" y="1698985"/>
            <a:ext cx="5829300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xkcd.com"/>
          <p:cNvSpPr/>
          <p:nvPr/>
        </p:nvSpPr>
        <p:spPr>
          <a:xfrm>
            <a:off x="6597339" y="4054835"/>
            <a:ext cx="88054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14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xkcd.com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Discrete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离散分布</a:t>
            </a:r>
            <a:endParaRPr dirty="0"/>
          </a:p>
        </p:txBody>
      </p:sp>
      <p:sp>
        <p:nvSpPr>
          <p:cNvPr id="371" name="Discrete set of of outcomes e.g. word distribution, distribution over classes, spa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</a:pPr>
            <a:r>
              <a:rPr lang="ja-JP" altLang="en-US"/>
              <a:t>离散的一组结果</a:t>
            </a:r>
            <a:br>
              <a:rPr lang="ja-JP" altLang="en-US" b="1"/>
            </a:br>
            <a:r>
              <a:rPr lang="ja-JP" altLang="en-US"/>
              <a:t>例如 单词分发，课堂分发，垃圾邮件</a:t>
            </a:r>
            <a:endParaRPr lang="en-US" dirty="0"/>
          </a:p>
          <a:p>
            <a:pPr>
              <a:buSzPct val="100000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 b="1"/>
              <a:t>采样</a:t>
            </a:r>
            <a:r>
              <a:rPr dirty="0"/>
              <a:t> </a:t>
            </a:r>
          </a:p>
          <a:p>
            <a:pPr marL="621631" lvl="1" indent="-240631"/>
            <a:r>
              <a:rPr lang="ja-JP" altLang="en-US"/>
              <a:t>暴力法</a:t>
            </a:r>
            <a:r>
              <a:rPr lang="zh-CN" altLang="en-US" dirty="0"/>
              <a:t>：</a:t>
            </a:r>
            <a:r>
              <a:rPr dirty="0"/>
              <a:t>O(n) </a:t>
            </a:r>
            <a:r>
              <a:rPr lang="ja-JP" altLang="en-US"/>
              <a:t>时间</a:t>
            </a:r>
            <a:endParaRPr dirty="0"/>
          </a:p>
          <a:p>
            <a:pPr marL="621631" lvl="1" indent="-240631"/>
            <a:r>
              <a:rPr lang="ja-JP" altLang="en-US"/>
              <a:t>构建堆</a:t>
            </a:r>
            <a:r>
              <a:rPr lang="zh-CN" altLang="en-US" dirty="0"/>
              <a:t>：</a:t>
            </a:r>
            <a:r>
              <a:rPr dirty="0"/>
              <a:t>O(log n) </a:t>
            </a:r>
            <a:r>
              <a:rPr lang="ja-JP" altLang="en-US"/>
              <a:t>时间</a:t>
            </a:r>
            <a:r>
              <a:rPr lang="zh-CN" altLang="en-US" dirty="0"/>
              <a:t>，</a:t>
            </a:r>
            <a:r>
              <a:rPr lang="ja-JP" altLang="en-US"/>
              <a:t>准备时间</a:t>
            </a:r>
            <a:r>
              <a:rPr lang="zh-CN" altLang="en-US" dirty="0"/>
              <a:t> </a:t>
            </a:r>
            <a:r>
              <a:rPr dirty="0"/>
              <a:t>O(n)</a:t>
            </a:r>
          </a:p>
          <a:p>
            <a:pPr marL="240631" indent="-240631">
              <a:buSzPct val="100000"/>
              <a:buChar char="•"/>
            </a:pPr>
            <a:r>
              <a:rPr lang="ja-JP" altLang="en-US" b="1"/>
              <a:t>估计</a:t>
            </a:r>
            <a:r>
              <a:rPr dirty="0"/>
              <a:t> </a:t>
            </a:r>
            <a:r>
              <a:rPr lang="ja-JP" altLang="en-US"/>
              <a:t>如通过</a:t>
            </a:r>
            <a:r>
              <a:rPr dirty="0"/>
              <a:t> </a:t>
            </a:r>
            <a:r>
              <a:rPr dirty="0" err="1"/>
              <a:t>softmax</a:t>
            </a:r>
            <a:r>
              <a:rPr dirty="0"/>
              <a:t> </a:t>
            </a:r>
          </a:p>
        </p:txBody>
      </p:sp>
      <p:graphicFrame>
        <p:nvGraphicFramePr>
          <p:cNvPr id="372" name="Table"/>
          <p:cNvGraphicFramePr/>
          <p:nvPr>
            <p:extLst>
              <p:ext uri="{D42A27DB-BD31-4B8C-83A1-F6EECF244321}">
                <p14:modId xmlns:p14="http://schemas.microsoft.com/office/powerpoint/2010/main" val="2718460397"/>
              </p:ext>
            </p:extLst>
          </p:nvPr>
        </p:nvGraphicFramePr>
        <p:xfrm>
          <a:off x="628272" y="1961021"/>
          <a:ext cx="7629944" cy="56924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8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9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4621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the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and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house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see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white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21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0.05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0.05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74746"/>
                          </a:solidFill>
                        </a:rPr>
                        <a:t>0.2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dirty="0">
                          <a:solidFill>
                            <a:srgbClr val="474746"/>
                          </a:solidFill>
                        </a:rPr>
                        <a:t>0.3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dice.tiff" descr="dic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442" y="313934"/>
            <a:ext cx="6020843" cy="4515632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Tossing a D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掷骰子</a:t>
            </a:r>
            <a:endParaRPr dirty="0"/>
          </a:p>
        </p:txBody>
      </p:sp>
      <p:sp>
        <p:nvSpPr>
          <p:cNvPr id="376" name="24"/>
          <p:cNvSpPr/>
          <p:nvPr/>
        </p:nvSpPr>
        <p:spPr>
          <a:xfrm>
            <a:off x="4650770" y="1322939"/>
            <a:ext cx="3891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24</a:t>
            </a:r>
          </a:p>
        </p:txBody>
      </p:sp>
      <p:sp>
        <p:nvSpPr>
          <p:cNvPr id="377" name="120"/>
          <p:cNvSpPr/>
          <p:nvPr/>
        </p:nvSpPr>
        <p:spPr>
          <a:xfrm>
            <a:off x="4577781" y="3345513"/>
            <a:ext cx="5351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120</a:t>
            </a:r>
          </a:p>
        </p:txBody>
      </p:sp>
      <p:sp>
        <p:nvSpPr>
          <p:cNvPr id="378" name="Line"/>
          <p:cNvSpPr/>
          <p:nvPr/>
        </p:nvSpPr>
        <p:spPr>
          <a:xfrm flipV="1">
            <a:off x="5030938" y="1318813"/>
            <a:ext cx="2358190" cy="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defTabSz="24110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79" name="Line"/>
          <p:cNvSpPr/>
          <p:nvPr/>
        </p:nvSpPr>
        <p:spPr>
          <a:xfrm flipV="1">
            <a:off x="5028800" y="3300914"/>
            <a:ext cx="2358190" cy="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 defTabSz="241101">
              <a:defRPr sz="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385" name="Group"/>
          <p:cNvGrpSpPr/>
          <p:nvPr/>
        </p:nvGrpSpPr>
        <p:grpSpPr>
          <a:xfrm>
            <a:off x="2657968" y="380906"/>
            <a:ext cx="4346526" cy="3730378"/>
            <a:chOff x="0" y="0"/>
            <a:chExt cx="4346525" cy="3730376"/>
          </a:xfrm>
        </p:grpSpPr>
        <p:sp>
          <p:nvSpPr>
            <p:cNvPr id="380" name="Oval"/>
            <p:cNvSpPr/>
            <p:nvPr/>
          </p:nvSpPr>
          <p:spPr>
            <a:xfrm>
              <a:off x="0" y="421927"/>
              <a:ext cx="669727" cy="1647529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1" name="Oval"/>
            <p:cNvSpPr/>
            <p:nvPr/>
          </p:nvSpPr>
          <p:spPr>
            <a:xfrm>
              <a:off x="2725787" y="0"/>
              <a:ext cx="951012" cy="1808262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2" name="Oval"/>
            <p:cNvSpPr/>
            <p:nvPr/>
          </p:nvSpPr>
          <p:spPr>
            <a:xfrm>
              <a:off x="361652" y="2417712"/>
              <a:ext cx="669727" cy="1125142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3" name="Oval"/>
            <p:cNvSpPr/>
            <p:nvPr/>
          </p:nvSpPr>
          <p:spPr>
            <a:xfrm>
              <a:off x="2725787" y="2263675"/>
              <a:ext cx="669727" cy="1125142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  <p:sp>
          <p:nvSpPr>
            <p:cNvPr id="384" name="Oval"/>
            <p:cNvSpPr/>
            <p:nvPr/>
          </p:nvSpPr>
          <p:spPr>
            <a:xfrm>
              <a:off x="3676798" y="2605236"/>
              <a:ext cx="669728" cy="1125141"/>
            </a:xfrm>
            <a:prstGeom prst="ellipse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308074">
                <a:defRPr sz="2200">
                  <a:solidFill>
                    <a:srgbClr val="FFFFFF"/>
                  </a:solidFill>
                  <a:latin typeface="Futura"/>
                  <a:ea typeface="Futura"/>
                  <a:cs typeface="Futura"/>
                  <a:sym typeface="Futura"/>
                </a:defRPr>
              </a:pPr>
              <a:endParaRPr/>
            </a:p>
          </p:txBody>
        </p:sp>
      </p:grpSp>
      <p:pic>
        <p:nvPicPr>
          <p:cNvPr id="386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597" y="1680176"/>
            <a:ext cx="1316331" cy="160734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60"/>
          <p:cNvSpPr/>
          <p:nvPr/>
        </p:nvSpPr>
        <p:spPr>
          <a:xfrm>
            <a:off x="1749939" y="3345513"/>
            <a:ext cx="39095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60</a:t>
            </a:r>
          </a:p>
        </p:txBody>
      </p:sp>
      <p:sp>
        <p:nvSpPr>
          <p:cNvPr id="388" name="12"/>
          <p:cNvSpPr/>
          <p:nvPr/>
        </p:nvSpPr>
        <p:spPr>
          <a:xfrm>
            <a:off x="1760783" y="1322939"/>
            <a:ext cx="3697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 sz="2000">
                <a:solidFill>
                  <a:srgbClr val="868686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Normal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正态分布</a:t>
            </a:r>
            <a:endParaRPr dirty="0"/>
          </a:p>
        </p:txBody>
      </p:sp>
      <p:sp>
        <p:nvSpPr>
          <p:cNvPr id="391" name="Densit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rPr lang="ja-JP" altLang="en-US"/>
              <a:t>概率密度函数</a:t>
            </a:r>
            <a:r>
              <a:rPr lang="zh-CN" altLang="en-US" dirty="0"/>
              <a:t>（</a:t>
            </a:r>
            <a:r>
              <a:rPr lang="en-US" altLang="zh-CN" dirty="0"/>
              <a:t>PDF</a:t>
            </a:r>
            <a:r>
              <a:rPr lang="zh-CN" altLang="en-US" dirty="0"/>
              <a:t>）</a:t>
            </a:r>
            <a:endParaRPr dirty="0"/>
          </a:p>
        </p:txBody>
      </p:sp>
      <p:pic>
        <p:nvPicPr>
          <p:cNvPr id="392" name="p(x)_=_frac_1_sq.pdf" descr="p(x)_=_frac_1_sq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972" y="842958"/>
            <a:ext cx="4710060" cy="820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7786" y="1829677"/>
            <a:ext cx="5733573" cy="2899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Normal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正态分布</a:t>
            </a:r>
            <a:endParaRPr dirty="0"/>
          </a:p>
        </p:txBody>
      </p:sp>
      <p:sp>
        <p:nvSpPr>
          <p:cNvPr id="396" name="Density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6425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FontTx/>
              <a:buChar char="•"/>
            </a:pPr>
            <a:r>
              <a:rPr lang="ja-JP" altLang="en-US"/>
              <a:t>概率密度函数</a:t>
            </a:r>
            <a:r>
              <a:rPr lang="zh-CN" altLang="en-US" dirty="0"/>
              <a:t>（</a:t>
            </a:r>
            <a:r>
              <a:rPr lang="en-US" altLang="ja-JP" dirty="0"/>
              <a:t>PDF</a:t>
            </a:r>
            <a:r>
              <a:rPr lang="zh-CN" altLang="en-US" dirty="0"/>
              <a:t>）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平均值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r>
              <a:rPr lang="ja-JP" altLang="en-US"/>
              <a:t>方差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pic>
        <p:nvPicPr>
          <p:cNvPr id="397" name="p(x)_=_frac_1_sq.pdf" descr="p(x)_=_frac_1_sq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226" y="830769"/>
            <a:ext cx="4632840" cy="806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Eb_x_=_int_x_dp(.pdf" descr="Eb_x_=_int_x_dp(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023" y="2075160"/>
            <a:ext cx="27940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Eb_(x_-_mu)^2_=_.pdf" descr="Eb_(x_-_mu)^2_=_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4736" y="3198457"/>
            <a:ext cx="7086601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entral Limit Theorem"/>
          <p:cNvSpPr txBox="1">
            <a:spLocks noGrp="1"/>
          </p:cNvSpPr>
          <p:nvPr>
            <p:ph type="title"/>
          </p:nvPr>
        </p:nvSpPr>
        <p:spPr>
          <a:xfrm>
            <a:off x="-57947" y="107185"/>
            <a:ext cx="8205305" cy="545743"/>
          </a:xfrm>
          <a:prstGeom prst="rect">
            <a:avLst/>
          </a:prstGeom>
        </p:spPr>
        <p:txBody>
          <a:bodyPr/>
          <a:lstStyle/>
          <a:p>
            <a:pPr marL="621631" lvl="1" indent="-240631">
              <a:defRPr b="1"/>
            </a:pPr>
            <a:r>
              <a:rPr lang="ja-JP" altLang="en-US"/>
              <a:t>中心极限定理</a:t>
            </a:r>
            <a:endParaRPr lang="en-US" altLang="ja-JP" dirty="0"/>
          </a:p>
        </p:txBody>
      </p:sp>
      <p:sp>
        <p:nvSpPr>
          <p:cNvPr id="402" name="The random variable below converges to a Gaussian.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158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如下变量趋近去高斯分布</a:t>
            </a:r>
            <a:r>
              <a:rPr dirty="0"/>
              <a:t>.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r>
              <a:rPr lang="ja-JP" altLang="en-US"/>
              <a:t>实际应用</a:t>
            </a:r>
            <a:r>
              <a:rPr lang="zh-CN" altLang="en-US" dirty="0"/>
              <a:t>：</a:t>
            </a:r>
            <a:endParaRPr lang="en-US" altLang="ja-JP" dirty="0"/>
          </a:p>
          <a:p>
            <a:r>
              <a:rPr lang="en-US" altLang="ja-JP" dirty="0"/>
              <a:t>	</a:t>
            </a:r>
            <a:r>
              <a:rPr lang="ja-JP" altLang="en-US"/>
              <a:t>独立随机变量的和将收敛到具有联合方差的正态分布。</a:t>
            </a:r>
            <a:endParaRPr dirty="0"/>
          </a:p>
        </p:txBody>
      </p:sp>
      <p:pic>
        <p:nvPicPr>
          <p:cNvPr id="40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1574800"/>
            <a:ext cx="5435600" cy="138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utline">
            <a:extLst>
              <a:ext uri="{FF2B5EF4-FFF2-40B4-BE49-F238E27FC236}">
                <a16:creationId xmlns:a16="http://schemas.microsoft.com/office/drawing/2014/main" id="{B6D5E5CF-0BB1-694B-8B57-A562029A7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2" name="Basic Probability Random variables, conditional probabilities, Bayes rule…">
            <a:extLst>
              <a:ext uri="{FF2B5EF4-FFF2-40B4-BE49-F238E27FC236}">
                <a16:creationId xmlns:a16="http://schemas.microsoft.com/office/drawing/2014/main" id="{6D922948-11CF-684B-9797-2394B6A59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基础概率</a:t>
            </a:r>
            <a:br>
              <a:rPr b="0" dirty="0"/>
            </a:br>
            <a:r>
              <a:rPr lang="ja-JP" altLang="en-US" b="0"/>
              <a:t>随机变量</a:t>
            </a:r>
            <a:r>
              <a:rPr b="0" dirty="0"/>
              <a:t>, </a:t>
            </a:r>
            <a:r>
              <a:rPr lang="ja-JP" altLang="en-US" b="0"/>
              <a:t>条件概率</a:t>
            </a:r>
            <a:r>
              <a:rPr b="0" dirty="0"/>
              <a:t>, </a:t>
            </a:r>
            <a:r>
              <a:rPr lang="ja-JP" altLang="en-US" b="0"/>
              <a:t>贝叶斯法则</a:t>
            </a:r>
            <a:endParaRPr b="0"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朴素贝叶斯</a:t>
            </a:r>
          </a:p>
          <a:p>
            <a:pPr marL="621631" lvl="1" indent="-240631"/>
            <a:r>
              <a:rPr lang="ja-JP" altLang="en-US"/>
              <a:t>多项测试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采样</a:t>
            </a:r>
            <a:endParaRPr dirty="0"/>
          </a:p>
          <a:p>
            <a:pPr marL="621631" lvl="1" indent="-240631">
              <a:defRPr b="1"/>
            </a:pPr>
            <a:r>
              <a:rPr lang="ja-JP" altLang="en-US" b="0"/>
              <a:t>中心极限定理</a:t>
            </a:r>
            <a:endParaRPr lang="en-US" altLang="ja-JP" b="0" dirty="0"/>
          </a:p>
          <a:p>
            <a:pPr marL="621631" lvl="1" indent="-240631">
              <a:defRPr b="1"/>
            </a:pPr>
            <a:r>
              <a:rPr lang="ja-JP" altLang="en-US" b="0"/>
              <a:t>分布</a:t>
            </a:r>
            <a:r>
              <a:rPr b="0" dirty="0"/>
              <a:t> </a:t>
            </a:r>
            <a:r>
              <a:rPr lang="zh-CN" altLang="en-US" b="0" dirty="0"/>
              <a:t>（</a:t>
            </a:r>
            <a:r>
              <a:rPr lang="ja-JP" altLang="en-US" b="0"/>
              <a:t>分类变量</a:t>
            </a:r>
            <a:r>
              <a:rPr b="0" dirty="0"/>
              <a:t>, </a:t>
            </a:r>
            <a:r>
              <a:rPr lang="ja-JP" altLang="en-US" b="0"/>
              <a:t>正态分布</a:t>
            </a:r>
            <a:r>
              <a:rPr b="0" dirty="0"/>
              <a:t>, </a:t>
            </a:r>
            <a:r>
              <a:rPr lang="ja-JP" altLang="en-US" b="0"/>
              <a:t>均匀分布</a:t>
            </a:r>
            <a:r>
              <a:rPr lang="zh-CN" altLang="en-US" b="0" dirty="0"/>
              <a:t>）</a:t>
            </a:r>
            <a:endParaRPr lang="en-US" b="0" dirty="0"/>
          </a:p>
          <a:p>
            <a:pPr marL="381000" lvl="1" indent="0">
              <a:buNone/>
              <a:defRPr b="1"/>
            </a:pPr>
            <a:endParaRPr lang="ja-JP" altLang="en-US"/>
          </a:p>
          <a:p>
            <a:pPr marL="621631" lvl="1" indent="-240631"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9828968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bability">
            <a:extLst>
              <a:ext uri="{FF2B5EF4-FFF2-40B4-BE49-F238E27FC236}">
                <a16:creationId xmlns:a16="http://schemas.microsoft.com/office/drawing/2014/main" id="{05E254DC-1728-4547-A945-F6E1875A0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概率</a:t>
            </a:r>
            <a:endParaRPr dirty="0"/>
          </a:p>
        </p:txBody>
      </p:sp>
      <p:sp>
        <p:nvSpPr>
          <p:cNvPr id="12" name="Space of events X…">
            <a:extLst>
              <a:ext uri="{FF2B5EF4-FFF2-40B4-BE49-F238E27FC236}">
                <a16:creationId xmlns:a16="http://schemas.microsoft.com/office/drawing/2014/main" id="{CA8E0504-C990-A348-ADC6-721B33A897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762" y="769696"/>
            <a:ext cx="8205304" cy="3648037"/>
          </a:xfrm>
          <a:prstGeom prst="rect">
            <a:avLst/>
          </a:prstGeom>
        </p:spPr>
        <p:txBody>
          <a:bodyPr/>
          <a:lstStyle/>
          <a:p>
            <a:pPr>
              <a:defRPr sz="2000" b="1"/>
            </a:pPr>
            <a:r>
              <a:rPr lang="ja-JP" altLang="en-US"/>
              <a:t>事件空间</a:t>
            </a:r>
            <a:r>
              <a:rPr lang="zh-CN" altLang="en-US" dirty="0"/>
              <a:t> </a:t>
            </a:r>
            <a:r>
              <a:rPr dirty="0"/>
              <a:t>X</a:t>
            </a:r>
          </a:p>
          <a:p>
            <a:pPr marL="758160" lvl="1" indent="-300960">
              <a:defRPr sz="2000"/>
            </a:pPr>
            <a:r>
              <a:rPr lang="ja-JP" altLang="en-US"/>
              <a:t>服务器正常工作</a:t>
            </a:r>
            <a:r>
              <a:rPr dirty="0"/>
              <a:t>;</a:t>
            </a:r>
            <a:r>
              <a:rPr lang="ja-JP" altLang="en-US"/>
              <a:t>服务器反应迟缓</a:t>
            </a:r>
            <a:r>
              <a:rPr dirty="0"/>
              <a:t>; </a:t>
            </a:r>
            <a:r>
              <a:rPr lang="ja-JP" altLang="en-US"/>
              <a:t>服务器停滞</a:t>
            </a:r>
            <a:endParaRPr dirty="0"/>
          </a:p>
          <a:p>
            <a:pPr marL="758160" lvl="1" indent="-300960">
              <a:defRPr sz="2000"/>
            </a:pPr>
            <a:r>
              <a:rPr lang="ja-JP" altLang="en-US"/>
              <a:t>用户收入</a:t>
            </a:r>
            <a:r>
              <a:rPr lang="zh-CN" altLang="en-US" dirty="0"/>
              <a:t>（</a:t>
            </a:r>
            <a:r>
              <a:rPr lang="ja-JP" altLang="en-US"/>
              <a:t>如</a:t>
            </a:r>
            <a:r>
              <a:rPr lang="zh-CN" altLang="en-US" dirty="0"/>
              <a:t> </a:t>
            </a:r>
            <a:r>
              <a:rPr dirty="0"/>
              <a:t>$95,000</a:t>
            </a:r>
            <a:r>
              <a:rPr lang="zh-CN" altLang="en-US" dirty="0"/>
              <a:t>）</a:t>
            </a:r>
            <a:endParaRPr dirty="0"/>
          </a:p>
          <a:p>
            <a:pPr marL="758160" lvl="1" indent="-300960">
              <a:defRPr sz="2000"/>
            </a:pPr>
            <a:r>
              <a:rPr lang="ja-JP" altLang="en-US"/>
              <a:t>查询搜索文本</a:t>
            </a:r>
            <a:r>
              <a:rPr lang="zh-CN" altLang="en-US" dirty="0"/>
              <a:t> （</a:t>
            </a:r>
            <a:r>
              <a:rPr lang="ja-JP" altLang="en-US"/>
              <a:t>如</a:t>
            </a:r>
            <a:r>
              <a:rPr dirty="0"/>
              <a:t>“</a:t>
            </a:r>
            <a:r>
              <a:rPr lang="ja-JP" altLang="en-US"/>
              <a:t>统计教程</a:t>
            </a:r>
            <a:r>
              <a:rPr dirty="0"/>
              <a:t>”</a:t>
            </a:r>
            <a:r>
              <a:rPr lang="zh-CN" altLang="en-US" dirty="0"/>
              <a:t>）</a:t>
            </a:r>
            <a:endParaRPr dirty="0"/>
          </a:p>
          <a:p>
            <a:pPr>
              <a:defRPr sz="2000"/>
            </a:pPr>
            <a:r>
              <a:rPr lang="ja-JP" altLang="en-US" b="1"/>
              <a:t>柯尔莫哥洛夫公理</a:t>
            </a:r>
            <a:r>
              <a:rPr dirty="0"/>
              <a:t> </a:t>
            </a:r>
            <a:r>
              <a:rPr lang="zh-CN" altLang="en-US" dirty="0"/>
              <a:t>（</a:t>
            </a:r>
            <a:r>
              <a:rPr dirty="0"/>
              <a:t>Kolmogorov</a:t>
            </a:r>
            <a:r>
              <a:rPr lang="zh-CN" altLang="en-US" dirty="0"/>
              <a:t>）</a:t>
            </a:r>
            <a:br>
              <a:rPr dirty="0"/>
            </a:br>
            <a:br>
              <a:rPr dirty="0"/>
            </a:br>
            <a:endParaRPr dirty="0"/>
          </a:p>
          <a:p>
            <a:pPr>
              <a:defRPr sz="2000" b="1"/>
            </a:pPr>
            <a:r>
              <a:rPr lang="ja-JP" altLang="en-US"/>
              <a:t>范例</a:t>
            </a:r>
            <a:endParaRPr lang="en-US" dirty="0"/>
          </a:p>
          <a:p>
            <a:pPr marL="758160" lvl="1" indent="-300960">
              <a:defRPr sz="2000"/>
            </a:pPr>
            <a:r>
              <a:rPr lang="en-US" dirty="0"/>
              <a:t>P(</a:t>
            </a:r>
            <a:r>
              <a:rPr lang="ja-JP" altLang="en-US"/>
              <a:t>服务器正常工作</a:t>
            </a:r>
            <a:r>
              <a:rPr lang="en-US" altLang="ja-JP" dirty="0"/>
              <a:t>) = 0.999</a:t>
            </a:r>
          </a:p>
          <a:p>
            <a:pPr marL="758160" lvl="1" indent="-300960">
              <a:defRPr sz="2000"/>
            </a:pPr>
            <a:r>
              <a:rPr dirty="0"/>
              <a:t>P(90,000 &lt; </a:t>
            </a:r>
            <a:r>
              <a:rPr lang="ja-JP" altLang="en-US"/>
              <a:t>收入</a:t>
            </a:r>
            <a:r>
              <a:rPr dirty="0"/>
              <a:t> &lt; 100,000) = 0.1</a:t>
            </a:r>
          </a:p>
        </p:txBody>
      </p:sp>
      <p:pic>
        <p:nvPicPr>
          <p:cNvPr id="13" name="droppedImage.pdf" descr="droppedImage.pdf">
            <a:extLst>
              <a:ext uri="{FF2B5EF4-FFF2-40B4-BE49-F238E27FC236}">
                <a16:creationId xmlns:a16="http://schemas.microsoft.com/office/drawing/2014/main" id="{10ED1CDC-0407-4747-8E46-42F98D5C8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2958" y="2683559"/>
            <a:ext cx="3958084" cy="5491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discrete">
            <a:extLst>
              <a:ext uri="{FF2B5EF4-FFF2-40B4-BE49-F238E27FC236}">
                <a16:creationId xmlns:a16="http://schemas.microsoft.com/office/drawing/2014/main" id="{9F8E1BC9-02CF-FC4F-A266-6CC9B64A31B9}"/>
              </a:ext>
            </a:extLst>
          </p:cNvPr>
          <p:cNvSpPr/>
          <p:nvPr/>
        </p:nvSpPr>
        <p:spPr>
          <a:xfrm>
            <a:off x="4335738" y="3341753"/>
            <a:ext cx="1749029" cy="552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53" y="0"/>
                </a:moveTo>
                <a:cubicBezTo>
                  <a:pt x="3632" y="0"/>
                  <a:pt x="3289" y="1087"/>
                  <a:pt x="3289" y="2422"/>
                </a:cubicBezTo>
                <a:lnTo>
                  <a:pt x="3289" y="14892"/>
                </a:lnTo>
                <a:lnTo>
                  <a:pt x="0" y="21600"/>
                </a:lnTo>
                <a:lnTo>
                  <a:pt x="10185" y="19876"/>
                </a:lnTo>
                <a:lnTo>
                  <a:pt x="20835" y="19876"/>
                </a:lnTo>
                <a:cubicBezTo>
                  <a:pt x="21257" y="19876"/>
                  <a:pt x="21600" y="18789"/>
                  <a:pt x="21600" y="17454"/>
                </a:cubicBezTo>
                <a:lnTo>
                  <a:pt x="21600" y="2422"/>
                </a:lnTo>
                <a:cubicBezTo>
                  <a:pt x="21600" y="1087"/>
                  <a:pt x="21257" y="0"/>
                  <a:pt x="20835" y="0"/>
                </a:cubicBezTo>
                <a:lnTo>
                  <a:pt x="4053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离散</a:t>
            </a:r>
            <a:endParaRPr dirty="0"/>
          </a:p>
        </p:txBody>
      </p:sp>
      <p:sp>
        <p:nvSpPr>
          <p:cNvPr id="15" name="continuous">
            <a:extLst>
              <a:ext uri="{FF2B5EF4-FFF2-40B4-BE49-F238E27FC236}">
                <a16:creationId xmlns:a16="http://schemas.microsoft.com/office/drawing/2014/main" id="{5AB930F9-40B5-774D-86DA-AA869A543087}"/>
              </a:ext>
            </a:extLst>
          </p:cNvPr>
          <p:cNvSpPr/>
          <p:nvPr/>
        </p:nvSpPr>
        <p:spPr>
          <a:xfrm>
            <a:off x="3000375" y="4331334"/>
            <a:ext cx="1568450" cy="64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81" y="15051"/>
                </a:lnTo>
                <a:lnTo>
                  <a:pt x="1181" y="19528"/>
                </a:lnTo>
                <a:cubicBezTo>
                  <a:pt x="1181" y="20670"/>
                  <a:pt x="1563" y="21600"/>
                  <a:pt x="2033" y="21600"/>
                </a:cubicBezTo>
                <a:lnTo>
                  <a:pt x="20747" y="21600"/>
                </a:lnTo>
                <a:cubicBezTo>
                  <a:pt x="21217" y="21600"/>
                  <a:pt x="21600" y="20670"/>
                  <a:pt x="21600" y="19528"/>
                </a:cubicBezTo>
                <a:lnTo>
                  <a:pt x="21600" y="6669"/>
                </a:lnTo>
                <a:cubicBezTo>
                  <a:pt x="21600" y="5526"/>
                  <a:pt x="21217" y="4596"/>
                  <a:pt x="20747" y="4596"/>
                </a:cubicBezTo>
                <a:lnTo>
                  <a:pt x="3596" y="4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连续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enn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韦恩图</a:t>
            </a:r>
            <a:endParaRPr dirty="0"/>
          </a:p>
        </p:txBody>
      </p:sp>
      <p:sp>
        <p:nvSpPr>
          <p:cNvPr id="221" name="Oval"/>
          <p:cNvSpPr/>
          <p:nvPr/>
        </p:nvSpPr>
        <p:spPr>
          <a:xfrm>
            <a:off x="1245866" y="438760"/>
            <a:ext cx="6652268" cy="386902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22" name="All events"/>
          <p:cNvSpPr/>
          <p:nvPr/>
        </p:nvSpPr>
        <p:spPr>
          <a:xfrm>
            <a:off x="4611859" y="3573467"/>
            <a:ext cx="1337025" cy="44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 algn="ctr" defTabSz="308074">
              <a:defRPr sz="2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rPr lang="ja-JP" altLang="en-US"/>
              <a:t>全部事件</a:t>
            </a:r>
            <a:endParaRPr dirty="0"/>
          </a:p>
        </p:txBody>
      </p:sp>
      <p:sp>
        <p:nvSpPr>
          <p:cNvPr id="223" name="Oval"/>
          <p:cNvSpPr/>
          <p:nvPr/>
        </p:nvSpPr>
        <p:spPr>
          <a:xfrm>
            <a:off x="2171066" y="2075065"/>
            <a:ext cx="3142624" cy="1751000"/>
          </a:xfrm>
          <a:prstGeom prst="ellipse">
            <a:avLst/>
          </a:prstGeom>
          <a:solidFill>
            <a:schemeClr val="accent4">
              <a:satOff val="-4405"/>
              <a:lumOff val="12990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sp>
        <p:nvSpPr>
          <p:cNvPr id="224" name="Rounded Rectangle"/>
          <p:cNvSpPr/>
          <p:nvPr/>
        </p:nvSpPr>
        <p:spPr>
          <a:xfrm>
            <a:off x="4250856" y="752258"/>
            <a:ext cx="2033912" cy="2615030"/>
          </a:xfrm>
          <a:prstGeom prst="roundRect">
            <a:avLst>
              <a:gd name="adj" fmla="val 5639"/>
            </a:avLst>
          </a:prstGeom>
          <a:solidFill>
            <a:schemeClr val="accent5">
              <a:lumOff val="9215"/>
              <a:alpha val="48863"/>
            </a:schemeClr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22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0856" y="2801462"/>
            <a:ext cx="1055188" cy="301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8700" y="4456851"/>
            <a:ext cx="4701482" cy="26789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X"/>
          <p:cNvSpPr txBox="1"/>
          <p:nvPr/>
        </p:nvSpPr>
        <p:spPr>
          <a:xfrm>
            <a:off x="3554775" y="2676542"/>
            <a:ext cx="375206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28" name="X’"/>
          <p:cNvSpPr txBox="1"/>
          <p:nvPr/>
        </p:nvSpPr>
        <p:spPr>
          <a:xfrm>
            <a:off x="5080208" y="1785750"/>
            <a:ext cx="465496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X’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verywhere"/>
          <p:cNvSpPr/>
          <p:nvPr/>
        </p:nvSpPr>
        <p:spPr>
          <a:xfrm>
            <a:off x="5067300" y="3129251"/>
            <a:ext cx="1880146" cy="553524"/>
          </a:xfrm>
          <a:prstGeom prst="roundRect">
            <a:avLst>
              <a:gd name="adj" fmla="val 34416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Everywhere</a:t>
            </a:r>
          </a:p>
        </p:txBody>
      </p:sp>
      <p:sp>
        <p:nvSpPr>
          <p:cNvPr id="231" name="(In)depend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独立性与相关性</a:t>
            </a:r>
            <a:endParaRPr dirty="0"/>
          </a:p>
        </p:txBody>
      </p:sp>
      <p:pic>
        <p:nvPicPr>
          <p:cNvPr id="23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213" y="4200574"/>
            <a:ext cx="3464250" cy="36165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"/>
          <p:cNvSpPr/>
          <p:nvPr/>
        </p:nvSpPr>
        <p:spPr>
          <a:xfrm>
            <a:off x="514330" y="2046468"/>
            <a:ext cx="7629228" cy="27190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2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endParaRPr/>
          </a:p>
        </p:txBody>
      </p:sp>
      <p:pic>
        <p:nvPicPr>
          <p:cNvPr id="23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0213" y="2249799"/>
            <a:ext cx="3464250" cy="36165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Independence…">
            <a:extLst>
              <a:ext uri="{FF2B5EF4-FFF2-40B4-BE49-F238E27FC236}">
                <a16:creationId xmlns:a16="http://schemas.microsoft.com/office/drawing/2014/main" id="{B89C304E-0BE9-6F44-BCE1-9BFE6E47D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841315"/>
          </a:xfrm>
          <a:prstGeom prst="rect">
            <a:avLst/>
          </a:prstGeom>
        </p:spPr>
        <p:txBody>
          <a:bodyPr/>
          <a:lstStyle/>
          <a:p>
            <a:pPr>
              <a:defRPr sz="2000">
                <a:solidFill>
                  <a:srgbClr val="4F7A28"/>
                </a:solidFill>
              </a:defRPr>
            </a:pPr>
            <a:r>
              <a:rPr lang="ja-JP" altLang="en-US" sz="2000"/>
              <a:t>独立事件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两个用户</a:t>
            </a:r>
            <a:r>
              <a:rPr lang="zh-CN" altLang="en-US" dirty="0"/>
              <a:t>（</a:t>
            </a:r>
            <a:r>
              <a:rPr lang="ja-JP" altLang="en-US"/>
              <a:t>大概率上的</a:t>
            </a:r>
            <a:r>
              <a:rPr lang="zh-CN" altLang="en-US" dirty="0"/>
              <a:t>）</a:t>
            </a:r>
            <a:r>
              <a:rPr lang="ja-JP" altLang="en-US"/>
              <a:t>登录行为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磁盘</a:t>
            </a:r>
            <a:r>
              <a:rPr lang="zh-CN" altLang="en-US" dirty="0"/>
              <a:t>（</a:t>
            </a:r>
            <a:r>
              <a:rPr lang="ja-JP" altLang="en-US"/>
              <a:t>大概率上</a:t>
            </a:r>
            <a:r>
              <a:rPr lang="zh-CN" altLang="en-US" dirty="0"/>
              <a:t>）</a:t>
            </a:r>
            <a:r>
              <a:rPr lang="ja-JP" altLang="en-US"/>
              <a:t>以不同的颜色崩溃</a:t>
            </a:r>
            <a:br>
              <a:rPr dirty="0"/>
            </a:br>
            <a:endParaRPr dirty="0"/>
          </a:p>
          <a:p>
            <a:pPr>
              <a:defRPr sz="2000">
                <a:solidFill>
                  <a:srgbClr val="E32400"/>
                </a:solidFill>
              </a:defRPr>
            </a:pPr>
            <a:r>
              <a:rPr lang="ja-JP" altLang="en-US" sz="2000"/>
              <a:t>相关事件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邮件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搜索</a:t>
            </a:r>
            <a:endParaRPr dirty="0"/>
          </a:p>
          <a:p>
            <a:pPr marL="736139" lvl="1" indent="-278939">
              <a:defRPr sz="2000"/>
            </a:pPr>
            <a:r>
              <a:rPr lang="ja-JP" altLang="en-US"/>
              <a:t>新闻流 </a:t>
            </a:r>
            <a:endParaRPr lang="en-US" altLang="ja-JP" dirty="0"/>
          </a:p>
          <a:p>
            <a:pPr marL="736139" lvl="1" indent="-278939">
              <a:defRPr sz="2000"/>
            </a:pPr>
            <a:r>
              <a:rPr lang="ja-JP" altLang="en-US"/>
              <a:t>及时通讯</a:t>
            </a:r>
            <a:endParaRPr lang="en-US" altLang="ja-JP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4" animBg="1" advAuto="0"/>
      <p:bldP spid="233" grpId="3" animBg="1" advAuto="0"/>
      <p:bldP spid="234" grpId="2" animBg="1" advAuto="0"/>
      <p:bldP spid="23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3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sp>
        <p:nvSpPr>
          <p:cNvPr id="5" name="P(cat) = 0.4">
            <a:extLst>
              <a:ext uri="{FF2B5EF4-FFF2-40B4-BE49-F238E27FC236}">
                <a16:creationId xmlns:a16="http://schemas.microsoft.com/office/drawing/2014/main" id="{A2667BC2-1217-8547-9315-3AE6942BD626}"/>
              </a:ext>
            </a:extLst>
          </p:cNvPr>
          <p:cNvSpPr txBox="1"/>
          <p:nvPr/>
        </p:nvSpPr>
        <p:spPr>
          <a:xfrm>
            <a:off x="2120825" y="1870036"/>
            <a:ext cx="12921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P(cat) = 0.4</a:t>
            </a:r>
          </a:p>
        </p:txBody>
      </p:sp>
      <p:sp>
        <p:nvSpPr>
          <p:cNvPr id="6" name="P(cat) = 0.3">
            <a:extLst>
              <a:ext uri="{FF2B5EF4-FFF2-40B4-BE49-F238E27FC236}">
                <a16:creationId xmlns:a16="http://schemas.microsoft.com/office/drawing/2014/main" id="{D36D7CF0-2324-6740-B653-982F9A61A950}"/>
              </a:ext>
            </a:extLst>
          </p:cNvPr>
          <p:cNvSpPr txBox="1"/>
          <p:nvPr/>
        </p:nvSpPr>
        <p:spPr>
          <a:xfrm>
            <a:off x="2189871" y="3430056"/>
            <a:ext cx="12921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P(cat) = 0.3</a:t>
            </a:r>
          </a:p>
        </p:txBody>
      </p:sp>
    </p:spTree>
    <p:extLst>
      <p:ext uri="{BB962C8B-B14F-4D97-AF65-F5344CB8AC3E}">
        <p14:creationId xmlns:p14="http://schemas.microsoft.com/office/powerpoint/2010/main" val="383145366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ognizing Cats and Dogs is easy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识别猫和狗本应该很容易</a:t>
            </a:r>
            <a:r>
              <a:rPr lang="en-US" altLang="ja-JP" dirty="0"/>
              <a:t>......</a:t>
            </a:r>
            <a:endParaRPr dirty="0"/>
          </a:p>
        </p:txBody>
      </p:sp>
      <p:sp>
        <p:nvSpPr>
          <p:cNvPr id="241" name="Rectangle"/>
          <p:cNvSpPr/>
          <p:nvPr/>
        </p:nvSpPr>
        <p:spPr>
          <a:xfrm>
            <a:off x="251829" y="679350"/>
            <a:ext cx="2584104" cy="862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7D45-D06B-9241-81A2-765E8B61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1" y="1110357"/>
            <a:ext cx="952500" cy="29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A8486-1EA6-4F42-A646-29782DA9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33" y="1110357"/>
            <a:ext cx="838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401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1360</Words>
  <Application>Microsoft Macintosh PowerPoint</Application>
  <PresentationFormat>On-screen Show (16:9)</PresentationFormat>
  <Paragraphs>255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Futura</vt:lpstr>
      <vt:lpstr>Helvetica</vt:lpstr>
      <vt:lpstr>Monaco</vt:lpstr>
      <vt:lpstr>Palatino</vt:lpstr>
      <vt:lpstr>DeckTemplate-AWS</vt:lpstr>
      <vt:lpstr>PowerPoint Presentation</vt:lpstr>
      <vt:lpstr>概要</vt:lpstr>
      <vt:lpstr>基础概率</vt:lpstr>
      <vt:lpstr>概率</vt:lpstr>
      <vt:lpstr>韦恩图</vt:lpstr>
      <vt:lpstr>独立性与相关性</vt:lpstr>
      <vt:lpstr>识别猫和狗本应该很容易......</vt:lpstr>
      <vt:lpstr>识别猫和狗本应该很容易......</vt:lpstr>
      <vt:lpstr>识别猫和狗本应该很容易......</vt:lpstr>
      <vt:lpstr>识别猫和狗本应该很容易......</vt:lpstr>
      <vt:lpstr>识别猫和狗本应该很容易......</vt:lpstr>
      <vt:lpstr>识别猫和狗本应该很容易......</vt:lpstr>
      <vt:lpstr>发生了什么？</vt:lpstr>
      <vt:lpstr>不确定性和条件作用</vt:lpstr>
      <vt:lpstr>贝叶斯法则</vt:lpstr>
      <vt:lpstr>艾滋病检测实例</vt:lpstr>
      <vt:lpstr>朴素贝叶斯</vt:lpstr>
      <vt:lpstr>朴素贝叶斯 - 垃圾邮件（spam）过滤器</vt:lpstr>
      <vt:lpstr>图形模型</vt:lpstr>
      <vt:lpstr>朴素贝叶斯</vt:lpstr>
      <vt:lpstr>PowerPoint Presentation</vt:lpstr>
      <vt:lpstr>朴素贝叶斯 - 垃圾邮件（spam）过滤器</vt:lpstr>
      <vt:lpstr>朴素贝叶斯 - 垃圾邮件（spam）过滤器</vt:lpstr>
      <vt:lpstr>简易模型</vt:lpstr>
      <vt:lpstr>PowerPoint Presentation</vt:lpstr>
      <vt:lpstr>对数空间中的概率乘积</vt:lpstr>
      <vt:lpstr>GPUs 的浮点数字</vt:lpstr>
      <vt:lpstr>采样</vt:lpstr>
      <vt:lpstr>均匀分布</vt:lpstr>
      <vt:lpstr>离散分布</vt:lpstr>
      <vt:lpstr>掷骰子</vt:lpstr>
      <vt:lpstr>正态分布</vt:lpstr>
      <vt:lpstr>正态分布</vt:lpstr>
      <vt:lpstr>中心极限定理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今日概要</dc:title>
  <cp:lastModifiedBy>Microsoft Office User</cp:lastModifiedBy>
  <cp:revision>29</cp:revision>
  <dcterms:modified xsi:type="dcterms:W3CDTF">2019-08-22T23:54:25Z</dcterms:modified>
</cp:coreProperties>
</file>